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Poppins Light Bold" panose="02000000000000000000" pitchFamily="2" charset="77"/>
      <p:regular r:id="rId28"/>
    </p:embeddedFont>
    <p:embeddedFont>
      <p:font typeface="Poppins Medium" pitchFamily="2" charset="77"/>
      <p:regular r:id="rId29"/>
      <p:italic r:id="rId30"/>
    </p:embeddedFont>
    <p:embeddedFont>
      <p:font typeface="Poppins Medium Bold" panose="02000000000000000000" pitchFamily="2" charset="77"/>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43" autoAdjust="0"/>
  </p:normalViewPr>
  <p:slideViewPr>
    <p:cSldViewPr>
      <p:cViewPr varScale="1">
        <p:scale>
          <a:sx n="76" d="100"/>
          <a:sy n="76" d="100"/>
        </p:scale>
        <p:origin x="6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4.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0.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4.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0.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
        <p:cNvGrpSpPr/>
        <p:nvPr/>
      </p:nvGrpSpPr>
      <p:grpSpPr>
        <a:xfrm>
          <a:off x="0" y="0"/>
          <a:ext cx="0" cy="0"/>
          <a:chOff x="0" y="0"/>
          <a:chExt cx="0" cy="0"/>
        </a:xfrm>
      </p:grpSpPr>
      <p:sp>
        <p:nvSpPr>
          <p:cNvPr id="2" name="Freeform 2"/>
          <p:cNvSpPr/>
          <p:nvPr/>
        </p:nvSpPr>
        <p:spPr>
          <a:xfrm rot="-2896055">
            <a:off x="4822660" y="4596266"/>
            <a:ext cx="7844367" cy="7844367"/>
          </a:xfrm>
          <a:custGeom>
            <a:avLst/>
            <a:gdLst/>
            <a:ahLst/>
            <a:cxnLst/>
            <a:rect l="l" t="t" r="r" b="b"/>
            <a:pathLst>
              <a:path w="7844367" h="7844367">
                <a:moveTo>
                  <a:pt x="0" y="0"/>
                </a:moveTo>
                <a:lnTo>
                  <a:pt x="7844367" y="0"/>
                </a:lnTo>
                <a:lnTo>
                  <a:pt x="7844367" y="7844367"/>
                </a:lnTo>
                <a:lnTo>
                  <a:pt x="0" y="7844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762787" y="4877008"/>
            <a:ext cx="4809571" cy="5409537"/>
          </a:xfrm>
          <a:custGeom>
            <a:avLst/>
            <a:gdLst/>
            <a:ahLst/>
            <a:cxnLst/>
            <a:rect l="l" t="t" r="r" b="b"/>
            <a:pathLst>
              <a:path w="4809571" h="5409537">
                <a:moveTo>
                  <a:pt x="0" y="0"/>
                </a:moveTo>
                <a:lnTo>
                  <a:pt x="4809571" y="0"/>
                </a:lnTo>
                <a:lnTo>
                  <a:pt x="4809571" y="5409538"/>
                </a:lnTo>
                <a:lnTo>
                  <a:pt x="0" y="5409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766108" y="4877008"/>
            <a:ext cx="4652202" cy="5409537"/>
          </a:xfrm>
          <a:custGeom>
            <a:avLst/>
            <a:gdLst/>
            <a:ahLst/>
            <a:cxnLst/>
            <a:rect l="l" t="t" r="r" b="b"/>
            <a:pathLst>
              <a:path w="4652202" h="5409537">
                <a:moveTo>
                  <a:pt x="0" y="0"/>
                </a:moveTo>
                <a:lnTo>
                  <a:pt x="4652202" y="0"/>
                </a:lnTo>
                <a:lnTo>
                  <a:pt x="4652202" y="5409538"/>
                </a:lnTo>
                <a:lnTo>
                  <a:pt x="0" y="54095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1936002" y="4877008"/>
            <a:ext cx="5479274" cy="5409537"/>
          </a:xfrm>
          <a:custGeom>
            <a:avLst/>
            <a:gdLst/>
            <a:ahLst/>
            <a:cxnLst/>
            <a:rect l="l" t="t" r="r" b="b"/>
            <a:pathLst>
              <a:path w="5479274" h="5409537">
                <a:moveTo>
                  <a:pt x="0" y="0"/>
                </a:moveTo>
                <a:lnTo>
                  <a:pt x="5479274" y="0"/>
                </a:lnTo>
                <a:lnTo>
                  <a:pt x="5479274" y="5409538"/>
                </a:lnTo>
                <a:lnTo>
                  <a:pt x="0" y="54095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6" name="Group 6"/>
          <p:cNvGrpSpPr/>
          <p:nvPr/>
        </p:nvGrpSpPr>
        <p:grpSpPr>
          <a:xfrm>
            <a:off x="-46091" y="348319"/>
            <a:ext cx="18334091" cy="3139472"/>
            <a:chOff x="0" y="0"/>
            <a:chExt cx="24445455" cy="4185963"/>
          </a:xfrm>
        </p:grpSpPr>
        <p:sp>
          <p:nvSpPr>
            <p:cNvPr id="7" name="TextBox 7"/>
            <p:cNvSpPr txBox="1"/>
            <p:nvPr/>
          </p:nvSpPr>
          <p:spPr>
            <a:xfrm>
              <a:off x="0" y="0"/>
              <a:ext cx="24445455" cy="4185963"/>
            </a:xfrm>
            <a:prstGeom prst="rect">
              <a:avLst/>
            </a:prstGeom>
          </p:spPr>
          <p:txBody>
            <a:bodyPr lIns="0" tIns="0" rIns="0" bIns="0" rtlCol="0" anchor="t">
              <a:spAutoFit/>
            </a:bodyPr>
            <a:lstStyle/>
            <a:p>
              <a:pPr algn="ctr">
                <a:lnSpc>
                  <a:spcPts val="12511"/>
                </a:lnSpc>
              </a:pPr>
              <a:r>
                <a:rPr lang="en-US" sz="10426" b="1" u="sng">
                  <a:solidFill>
                    <a:srgbClr val="FFFFFF"/>
                  </a:solidFill>
                  <a:latin typeface="Poppins Medium Bold"/>
                  <a:ea typeface="Poppins Medium Bold"/>
                  <a:cs typeface="Poppins Medium Bold"/>
                  <a:sym typeface="Poppins Medium Bold"/>
                </a:rPr>
                <a:t>FACE MASK DETECTION</a:t>
              </a:r>
            </a:p>
            <a:p>
              <a:pPr algn="ctr">
                <a:lnSpc>
                  <a:spcPts val="12511"/>
                </a:lnSpc>
              </a:pPr>
              <a:endParaRPr lang="en-US" sz="10426" b="1" u="sng">
                <a:solidFill>
                  <a:srgbClr val="FFFFFF"/>
                </a:solidFill>
                <a:latin typeface="Poppins Medium Bold"/>
                <a:ea typeface="Poppins Medium Bold"/>
                <a:cs typeface="Poppins Medium Bold"/>
                <a:sym typeface="Poppins Medium Bold"/>
              </a:endParaRPr>
            </a:p>
          </p:txBody>
        </p:sp>
        <p:sp>
          <p:nvSpPr>
            <p:cNvPr id="8" name="TextBox 8"/>
            <p:cNvSpPr txBox="1"/>
            <p:nvPr/>
          </p:nvSpPr>
          <p:spPr>
            <a:xfrm>
              <a:off x="3882801" y="2092981"/>
              <a:ext cx="16679854" cy="715442"/>
            </a:xfrm>
            <a:prstGeom prst="rect">
              <a:avLst/>
            </a:prstGeom>
          </p:spPr>
          <p:txBody>
            <a:bodyPr lIns="0" tIns="0" rIns="0" bIns="0" rtlCol="0" anchor="t">
              <a:spAutoFit/>
            </a:bodyPr>
            <a:lstStyle/>
            <a:p>
              <a:pPr marL="0" lvl="0" indent="0" algn="ctr">
                <a:lnSpc>
                  <a:spcPts val="4330"/>
                </a:lnSpc>
                <a:spcBef>
                  <a:spcPct val="0"/>
                </a:spcBef>
              </a:pPr>
              <a:endParaRPr/>
            </a:p>
          </p:txBody>
        </p:sp>
      </p:grpSp>
      <p:sp>
        <p:nvSpPr>
          <p:cNvPr id="9" name="TextBox 9"/>
          <p:cNvSpPr txBox="1"/>
          <p:nvPr/>
        </p:nvSpPr>
        <p:spPr>
          <a:xfrm>
            <a:off x="4050150" y="2291354"/>
            <a:ext cx="10187700" cy="3571875"/>
          </a:xfrm>
          <a:prstGeom prst="rect">
            <a:avLst/>
          </a:prstGeom>
        </p:spPr>
        <p:txBody>
          <a:bodyPr lIns="0" tIns="0" rIns="0" bIns="0" rtlCol="0" anchor="t">
            <a:spAutoFit/>
          </a:bodyPr>
          <a:lstStyle/>
          <a:p>
            <a:pPr algn="ctr">
              <a:lnSpc>
                <a:spcPts val="5856"/>
              </a:lnSpc>
            </a:pPr>
            <a:r>
              <a:rPr lang="en-US" sz="4880" b="1">
                <a:solidFill>
                  <a:srgbClr val="FFFFFF"/>
                </a:solidFill>
                <a:latin typeface="Poppins Medium Bold"/>
                <a:ea typeface="Poppins Medium Bold"/>
                <a:cs typeface="Poppins Medium Bold"/>
                <a:sym typeface="Poppins Medium Bold"/>
              </a:rPr>
              <a:t>BY: SAKSHI DIXIT (A20547504) </a:t>
            </a:r>
          </a:p>
          <a:p>
            <a:pPr algn="ctr">
              <a:lnSpc>
                <a:spcPts val="5856"/>
              </a:lnSpc>
            </a:pPr>
            <a:r>
              <a:rPr lang="en-US" sz="4880" b="1">
                <a:solidFill>
                  <a:srgbClr val="FFFFFF"/>
                </a:solidFill>
                <a:latin typeface="Poppins Medium Bold"/>
                <a:ea typeface="Poppins Medium Bold"/>
                <a:cs typeface="Poppins Medium Bold"/>
                <a:sym typeface="Poppins Medium Bold"/>
              </a:rPr>
              <a:t>Aakansha Bora (A20539671)</a:t>
            </a:r>
          </a:p>
          <a:p>
            <a:pPr algn="ctr">
              <a:lnSpc>
                <a:spcPts val="5856"/>
              </a:lnSpc>
            </a:pPr>
            <a:r>
              <a:rPr lang="en-US" sz="4880" b="1">
                <a:solidFill>
                  <a:srgbClr val="FFFFFF"/>
                </a:solidFill>
                <a:latin typeface="Poppins Medium Bold"/>
                <a:ea typeface="Poppins Medium Bold"/>
                <a:cs typeface="Poppins Medium Bold"/>
                <a:sym typeface="Poppins Medium Bold"/>
              </a:rPr>
              <a:t>Rhea Philip (A20536406)</a:t>
            </a:r>
          </a:p>
          <a:p>
            <a:pPr algn="ctr">
              <a:lnSpc>
                <a:spcPts val="5856"/>
              </a:lnSpc>
            </a:pPr>
            <a:endParaRPr lang="en-US" sz="4880" b="1">
              <a:solidFill>
                <a:srgbClr val="FFFFFF"/>
              </a:solidFill>
              <a:latin typeface="Poppins Medium Bold"/>
              <a:ea typeface="Poppins Medium Bold"/>
              <a:cs typeface="Poppins Medium Bold"/>
              <a:sym typeface="Poppins Medium Bold"/>
            </a:endParaRPr>
          </a:p>
          <a:p>
            <a:pPr algn="ctr">
              <a:lnSpc>
                <a:spcPts val="4776"/>
              </a:lnSpc>
              <a:spcBef>
                <a:spcPct val="0"/>
              </a:spcBef>
            </a:pPr>
            <a:endParaRPr lang="en-US" sz="4880" b="1">
              <a:solidFill>
                <a:srgbClr val="FFFFFF"/>
              </a:solidFill>
              <a:latin typeface="Poppins Medium Bold"/>
              <a:ea typeface="Poppins Medium Bold"/>
              <a:cs typeface="Poppins Medium Bold"/>
              <a:sym typeface="Poppins Medium Bold"/>
            </a:endParaRPr>
          </a:p>
        </p:txBody>
      </p:sp>
      <p:sp>
        <p:nvSpPr>
          <p:cNvPr id="10" name="TextBox 10"/>
          <p:cNvSpPr txBox="1"/>
          <p:nvPr/>
        </p:nvSpPr>
        <p:spPr>
          <a:xfrm>
            <a:off x="1269125" y="1908530"/>
            <a:ext cx="2170956" cy="981075"/>
          </a:xfrm>
          <a:prstGeom prst="rect">
            <a:avLst/>
          </a:prstGeom>
        </p:spPr>
        <p:txBody>
          <a:bodyPr lIns="0" tIns="0" rIns="0" bIns="0" rtlCol="0" anchor="t">
            <a:spAutoFit/>
          </a:bodyPr>
          <a:lstStyle/>
          <a:p>
            <a:pPr algn="l">
              <a:lnSpc>
                <a:spcPts val="3840"/>
              </a:lnSpc>
            </a:pPr>
            <a:r>
              <a:rPr lang="en-US" sz="3200" b="1">
                <a:solidFill>
                  <a:srgbClr val="FFFFFF"/>
                </a:solidFill>
                <a:latin typeface="Poppins Medium Bold"/>
                <a:ea typeface="Poppins Medium Bold"/>
                <a:cs typeface="Poppins Medium Bold"/>
                <a:sym typeface="Poppins Medium Bold"/>
              </a:rPr>
              <a:t>CSP 571</a:t>
            </a:r>
          </a:p>
          <a:p>
            <a:pPr algn="l">
              <a:lnSpc>
                <a:spcPts val="3840"/>
              </a:lnSpc>
              <a:spcBef>
                <a:spcPct val="0"/>
              </a:spcBef>
            </a:pPr>
            <a:r>
              <a:rPr lang="en-US" sz="3200" b="1">
                <a:solidFill>
                  <a:srgbClr val="FFFFFF"/>
                </a:solidFill>
                <a:latin typeface="Poppins Medium Bold"/>
                <a:ea typeface="Poppins Medium Bold"/>
                <a:cs typeface="Poppins Medium Bold"/>
                <a:sym typeface="Poppins Medium Bold"/>
              </a:rPr>
              <a:t>GROUP 26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E2D0"/>
        </a:solidFill>
        <a:effectLst/>
      </p:bgPr>
    </p:bg>
    <p:spTree>
      <p:nvGrpSpPr>
        <p:cNvPr id="1" name=""/>
        <p:cNvGrpSpPr/>
        <p:nvPr/>
      </p:nvGrpSpPr>
      <p:grpSpPr>
        <a:xfrm>
          <a:off x="0" y="0"/>
          <a:ext cx="0" cy="0"/>
          <a:chOff x="0" y="0"/>
          <a:chExt cx="0" cy="0"/>
        </a:xfrm>
      </p:grpSpPr>
      <p:sp>
        <p:nvSpPr>
          <p:cNvPr id="2" name="Freeform 2"/>
          <p:cNvSpPr/>
          <p:nvPr/>
        </p:nvSpPr>
        <p:spPr>
          <a:xfrm>
            <a:off x="2188806" y="2314437"/>
            <a:ext cx="13910388" cy="6781314"/>
          </a:xfrm>
          <a:custGeom>
            <a:avLst/>
            <a:gdLst/>
            <a:ahLst/>
            <a:cxnLst/>
            <a:rect l="l" t="t" r="r" b="b"/>
            <a:pathLst>
              <a:path w="13910388" h="6781314">
                <a:moveTo>
                  <a:pt x="0" y="0"/>
                </a:moveTo>
                <a:lnTo>
                  <a:pt x="13910388" y="0"/>
                </a:lnTo>
                <a:lnTo>
                  <a:pt x="13910388" y="6781314"/>
                </a:lnTo>
                <a:lnTo>
                  <a:pt x="0" y="678131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154821" y="858792"/>
            <a:ext cx="5978357" cy="828675"/>
          </a:xfrm>
          <a:prstGeom prst="rect">
            <a:avLst/>
          </a:prstGeom>
        </p:spPr>
        <p:txBody>
          <a:bodyPr lIns="0" tIns="0" rIns="0" bIns="0" rtlCol="0" anchor="t">
            <a:spAutoFit/>
          </a:bodyPr>
          <a:lstStyle/>
          <a:p>
            <a:pPr algn="l">
              <a:lnSpc>
                <a:spcPts val="6599"/>
              </a:lnSpc>
            </a:pPr>
            <a:r>
              <a:rPr lang="en-US" sz="5499" b="1" spc="329">
                <a:solidFill>
                  <a:srgbClr val="59726D"/>
                </a:solidFill>
                <a:latin typeface="Poppins Medium Bold"/>
                <a:ea typeface="Poppins Medium Bold"/>
                <a:cs typeface="Poppins Medium Bold"/>
                <a:sym typeface="Poppins Medium Bold"/>
              </a:rPr>
              <a:t>METHODOLOGY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
        <p:cNvGrpSpPr/>
        <p:nvPr/>
      </p:nvGrpSpPr>
      <p:grpSpPr>
        <a:xfrm>
          <a:off x="0" y="0"/>
          <a:ext cx="0" cy="0"/>
          <a:chOff x="0" y="0"/>
          <a:chExt cx="0" cy="0"/>
        </a:xfrm>
      </p:grpSpPr>
      <p:sp>
        <p:nvSpPr>
          <p:cNvPr id="2" name="Freeform 2"/>
          <p:cNvSpPr/>
          <p:nvPr/>
        </p:nvSpPr>
        <p:spPr>
          <a:xfrm>
            <a:off x="9998219" y="3073913"/>
            <a:ext cx="7699391" cy="6024773"/>
          </a:xfrm>
          <a:custGeom>
            <a:avLst/>
            <a:gdLst/>
            <a:ahLst/>
            <a:cxnLst/>
            <a:rect l="l" t="t" r="r" b="b"/>
            <a:pathLst>
              <a:path w="7699391" h="6024773">
                <a:moveTo>
                  <a:pt x="0" y="0"/>
                </a:moveTo>
                <a:lnTo>
                  <a:pt x="7699391" y="0"/>
                </a:lnTo>
                <a:lnTo>
                  <a:pt x="7699391" y="6024773"/>
                </a:lnTo>
                <a:lnTo>
                  <a:pt x="0" y="6024773"/>
                </a:lnTo>
                <a:lnTo>
                  <a:pt x="0" y="0"/>
                </a:lnTo>
                <a:close/>
              </a:path>
            </a:pathLst>
          </a:custGeom>
          <a:blipFill>
            <a:blip r:embed="rId2"/>
            <a:stretch>
              <a:fillRect/>
            </a:stretch>
          </a:blipFill>
        </p:spPr>
        <p:txBody>
          <a:bodyPr/>
          <a:lstStyle/>
          <a:p>
            <a:endParaRPr lang="en-US"/>
          </a:p>
        </p:txBody>
      </p:sp>
      <p:sp>
        <p:nvSpPr>
          <p:cNvPr id="3" name="Freeform 3"/>
          <p:cNvSpPr/>
          <p:nvPr/>
        </p:nvSpPr>
        <p:spPr>
          <a:xfrm>
            <a:off x="728034" y="3160821"/>
            <a:ext cx="8650500" cy="4390129"/>
          </a:xfrm>
          <a:custGeom>
            <a:avLst/>
            <a:gdLst/>
            <a:ahLst/>
            <a:cxnLst/>
            <a:rect l="l" t="t" r="r" b="b"/>
            <a:pathLst>
              <a:path w="8650500" h="4390129">
                <a:moveTo>
                  <a:pt x="0" y="0"/>
                </a:moveTo>
                <a:lnTo>
                  <a:pt x="8650500" y="0"/>
                </a:lnTo>
                <a:lnTo>
                  <a:pt x="8650500" y="4390128"/>
                </a:lnTo>
                <a:lnTo>
                  <a:pt x="0" y="439012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899457" y="665271"/>
            <a:ext cx="12489086" cy="838200"/>
          </a:xfrm>
          <a:prstGeom prst="rect">
            <a:avLst/>
          </a:prstGeom>
        </p:spPr>
        <p:txBody>
          <a:bodyPr lIns="0" tIns="0" rIns="0" bIns="0" rtlCol="0" anchor="t">
            <a:spAutoFit/>
          </a:bodyPr>
          <a:lstStyle/>
          <a:p>
            <a:pPr algn="ctr">
              <a:lnSpc>
                <a:spcPts val="6696"/>
              </a:lnSpc>
              <a:spcBef>
                <a:spcPct val="0"/>
              </a:spcBef>
            </a:pPr>
            <a:r>
              <a:rPr lang="en-US" sz="5580" b="1">
                <a:solidFill>
                  <a:srgbClr val="000000"/>
                </a:solidFill>
                <a:latin typeface="Poppins Medium Bold"/>
                <a:ea typeface="Poppins Medium Bold"/>
                <a:cs typeface="Poppins Medium Bold"/>
                <a:sym typeface="Poppins Medium Bold"/>
              </a:rPr>
              <a:t>DATA VISUALIZATION STRATEGIES</a:t>
            </a:r>
          </a:p>
        </p:txBody>
      </p:sp>
      <p:sp>
        <p:nvSpPr>
          <p:cNvPr id="5" name="TextBox 5"/>
          <p:cNvSpPr txBox="1"/>
          <p:nvPr/>
        </p:nvSpPr>
        <p:spPr>
          <a:xfrm>
            <a:off x="12336921" y="2046396"/>
            <a:ext cx="3021986" cy="571500"/>
          </a:xfrm>
          <a:prstGeom prst="rect">
            <a:avLst/>
          </a:prstGeom>
        </p:spPr>
        <p:txBody>
          <a:bodyPr lIns="0" tIns="0" rIns="0" bIns="0" rtlCol="0" anchor="t">
            <a:spAutoFit/>
          </a:bodyPr>
          <a:lstStyle/>
          <a:p>
            <a:pPr algn="ctr">
              <a:lnSpc>
                <a:spcPts val="4536"/>
              </a:lnSpc>
              <a:spcBef>
                <a:spcPct val="0"/>
              </a:spcBef>
            </a:pPr>
            <a:r>
              <a:rPr lang="en-US" sz="3780" b="1">
                <a:solidFill>
                  <a:srgbClr val="000000"/>
                </a:solidFill>
                <a:latin typeface="Poppins Medium Bold"/>
                <a:ea typeface="Poppins Medium Bold"/>
                <a:cs typeface="Poppins Medium Bold"/>
                <a:sym typeface="Poppins Medium Bold"/>
              </a:rPr>
              <a:t>PCA </a:t>
            </a:r>
          </a:p>
        </p:txBody>
      </p:sp>
      <p:sp>
        <p:nvSpPr>
          <p:cNvPr id="6" name="TextBox 6"/>
          <p:cNvSpPr txBox="1"/>
          <p:nvPr/>
        </p:nvSpPr>
        <p:spPr>
          <a:xfrm>
            <a:off x="1378228" y="2046396"/>
            <a:ext cx="5940739" cy="571500"/>
          </a:xfrm>
          <a:prstGeom prst="rect">
            <a:avLst/>
          </a:prstGeom>
        </p:spPr>
        <p:txBody>
          <a:bodyPr lIns="0" tIns="0" rIns="0" bIns="0" rtlCol="0" anchor="t">
            <a:spAutoFit/>
          </a:bodyPr>
          <a:lstStyle/>
          <a:p>
            <a:pPr algn="ctr">
              <a:lnSpc>
                <a:spcPts val="4536"/>
              </a:lnSpc>
              <a:spcBef>
                <a:spcPct val="0"/>
              </a:spcBef>
            </a:pPr>
            <a:r>
              <a:rPr lang="en-US" sz="3780" b="1">
                <a:solidFill>
                  <a:srgbClr val="000000"/>
                </a:solidFill>
                <a:latin typeface="Poppins Medium Bold"/>
                <a:ea typeface="Poppins Medium Bold"/>
                <a:cs typeface="Poppins Medium Bold"/>
                <a:sym typeface="Poppins Medium Bold"/>
              </a:rPr>
              <a:t>TECHNIQUES USED: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
        <p:cNvGrpSpPr/>
        <p:nvPr/>
      </p:nvGrpSpPr>
      <p:grpSpPr>
        <a:xfrm>
          <a:off x="0" y="0"/>
          <a:ext cx="0" cy="0"/>
          <a:chOff x="0" y="0"/>
          <a:chExt cx="0" cy="0"/>
        </a:xfrm>
      </p:grpSpPr>
      <p:sp>
        <p:nvSpPr>
          <p:cNvPr id="2" name="Freeform 2"/>
          <p:cNvSpPr/>
          <p:nvPr/>
        </p:nvSpPr>
        <p:spPr>
          <a:xfrm>
            <a:off x="1070045" y="3046667"/>
            <a:ext cx="7576045" cy="6051366"/>
          </a:xfrm>
          <a:custGeom>
            <a:avLst/>
            <a:gdLst/>
            <a:ahLst/>
            <a:cxnLst/>
            <a:rect l="l" t="t" r="r" b="b"/>
            <a:pathLst>
              <a:path w="7576045" h="6051366">
                <a:moveTo>
                  <a:pt x="0" y="0"/>
                </a:moveTo>
                <a:lnTo>
                  <a:pt x="7576046" y="0"/>
                </a:lnTo>
                <a:lnTo>
                  <a:pt x="7576046" y="6051366"/>
                </a:lnTo>
                <a:lnTo>
                  <a:pt x="0" y="6051366"/>
                </a:lnTo>
                <a:lnTo>
                  <a:pt x="0" y="0"/>
                </a:lnTo>
                <a:close/>
              </a:path>
            </a:pathLst>
          </a:custGeom>
          <a:blipFill>
            <a:blip r:embed="rId2"/>
            <a:stretch>
              <a:fillRect/>
            </a:stretch>
          </a:blipFill>
        </p:spPr>
        <p:txBody>
          <a:bodyPr/>
          <a:lstStyle/>
          <a:p>
            <a:endParaRPr lang="en-US"/>
          </a:p>
        </p:txBody>
      </p:sp>
      <p:sp>
        <p:nvSpPr>
          <p:cNvPr id="3" name="Freeform 3"/>
          <p:cNvSpPr/>
          <p:nvPr/>
        </p:nvSpPr>
        <p:spPr>
          <a:xfrm>
            <a:off x="9607906" y="3046667"/>
            <a:ext cx="7651394" cy="6035037"/>
          </a:xfrm>
          <a:custGeom>
            <a:avLst/>
            <a:gdLst/>
            <a:ahLst/>
            <a:cxnLst/>
            <a:rect l="l" t="t" r="r" b="b"/>
            <a:pathLst>
              <a:path w="7651394" h="6035037">
                <a:moveTo>
                  <a:pt x="0" y="0"/>
                </a:moveTo>
                <a:lnTo>
                  <a:pt x="7651394" y="0"/>
                </a:lnTo>
                <a:lnTo>
                  <a:pt x="7651394" y="6035037"/>
                </a:lnTo>
                <a:lnTo>
                  <a:pt x="0" y="603503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943384" y="614363"/>
            <a:ext cx="12401232" cy="838200"/>
          </a:xfrm>
          <a:prstGeom prst="rect">
            <a:avLst/>
          </a:prstGeom>
        </p:spPr>
        <p:txBody>
          <a:bodyPr lIns="0" tIns="0" rIns="0" bIns="0" rtlCol="0" anchor="t">
            <a:spAutoFit/>
          </a:bodyPr>
          <a:lstStyle/>
          <a:p>
            <a:pPr algn="ctr">
              <a:lnSpc>
                <a:spcPts val="6696"/>
              </a:lnSpc>
              <a:spcBef>
                <a:spcPct val="0"/>
              </a:spcBef>
            </a:pPr>
            <a:r>
              <a:rPr lang="en-US" sz="5580" b="1">
                <a:solidFill>
                  <a:srgbClr val="000000"/>
                </a:solidFill>
                <a:latin typeface="Poppins Medium Bold"/>
                <a:ea typeface="Poppins Medium Bold"/>
                <a:cs typeface="Poppins Medium Bold"/>
                <a:sym typeface="Poppins Medium Bold"/>
              </a:rPr>
              <a:t>DATA VISUALIZATION STRATEGIES</a:t>
            </a:r>
          </a:p>
        </p:txBody>
      </p:sp>
      <p:sp>
        <p:nvSpPr>
          <p:cNvPr id="5" name="TextBox 5"/>
          <p:cNvSpPr txBox="1"/>
          <p:nvPr/>
        </p:nvSpPr>
        <p:spPr>
          <a:xfrm>
            <a:off x="3695393" y="1949577"/>
            <a:ext cx="2325349" cy="609600"/>
          </a:xfrm>
          <a:prstGeom prst="rect">
            <a:avLst/>
          </a:prstGeom>
        </p:spPr>
        <p:txBody>
          <a:bodyPr lIns="0" tIns="0" rIns="0" bIns="0" rtlCol="0" anchor="t">
            <a:spAutoFit/>
          </a:bodyPr>
          <a:lstStyle/>
          <a:p>
            <a:pPr algn="ctr">
              <a:lnSpc>
                <a:spcPts val="4896"/>
              </a:lnSpc>
              <a:spcBef>
                <a:spcPct val="0"/>
              </a:spcBef>
            </a:pPr>
            <a:r>
              <a:rPr lang="en-US" sz="4080" b="1">
                <a:solidFill>
                  <a:srgbClr val="000000"/>
                </a:solidFill>
                <a:latin typeface="Poppins Medium Bold"/>
                <a:ea typeface="Poppins Medium Bold"/>
                <a:cs typeface="Poppins Medium Bold"/>
                <a:sym typeface="Poppins Medium Bold"/>
              </a:rPr>
              <a:t>T-SNE </a:t>
            </a:r>
          </a:p>
        </p:txBody>
      </p:sp>
      <p:sp>
        <p:nvSpPr>
          <p:cNvPr id="6" name="TextBox 6"/>
          <p:cNvSpPr txBox="1"/>
          <p:nvPr/>
        </p:nvSpPr>
        <p:spPr>
          <a:xfrm>
            <a:off x="12671866" y="1949577"/>
            <a:ext cx="2325349" cy="609600"/>
          </a:xfrm>
          <a:prstGeom prst="rect">
            <a:avLst/>
          </a:prstGeom>
        </p:spPr>
        <p:txBody>
          <a:bodyPr lIns="0" tIns="0" rIns="0" bIns="0" rtlCol="0" anchor="t">
            <a:spAutoFit/>
          </a:bodyPr>
          <a:lstStyle/>
          <a:p>
            <a:pPr algn="ctr">
              <a:lnSpc>
                <a:spcPts val="4896"/>
              </a:lnSpc>
              <a:spcBef>
                <a:spcPct val="0"/>
              </a:spcBef>
            </a:pPr>
            <a:r>
              <a:rPr lang="en-US" sz="4080" b="1">
                <a:solidFill>
                  <a:srgbClr val="000000"/>
                </a:solidFill>
                <a:latin typeface="Poppins Medium Bold"/>
                <a:ea typeface="Poppins Medium Bold"/>
                <a:cs typeface="Poppins Medium Bold"/>
                <a:sym typeface="Poppins Medium Bold"/>
              </a:rPr>
              <a:t>UMAP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E2D0"/>
        </a:solidFill>
        <a:effectLst/>
      </p:bgPr>
    </p:bg>
    <p:spTree>
      <p:nvGrpSpPr>
        <p:cNvPr id="1" name=""/>
        <p:cNvGrpSpPr/>
        <p:nvPr/>
      </p:nvGrpSpPr>
      <p:grpSpPr>
        <a:xfrm>
          <a:off x="0" y="0"/>
          <a:ext cx="0" cy="0"/>
          <a:chOff x="0" y="0"/>
          <a:chExt cx="0" cy="0"/>
        </a:xfrm>
      </p:grpSpPr>
      <p:sp>
        <p:nvSpPr>
          <p:cNvPr id="2" name="Freeform 2"/>
          <p:cNvSpPr/>
          <p:nvPr/>
        </p:nvSpPr>
        <p:spPr>
          <a:xfrm>
            <a:off x="660379" y="2517163"/>
            <a:ext cx="9283707" cy="1937974"/>
          </a:xfrm>
          <a:custGeom>
            <a:avLst/>
            <a:gdLst/>
            <a:ahLst/>
            <a:cxnLst/>
            <a:rect l="l" t="t" r="r" b="b"/>
            <a:pathLst>
              <a:path w="9283707" h="1937974">
                <a:moveTo>
                  <a:pt x="0" y="0"/>
                </a:moveTo>
                <a:lnTo>
                  <a:pt x="9283706" y="0"/>
                </a:lnTo>
                <a:lnTo>
                  <a:pt x="9283706" y="1937974"/>
                </a:lnTo>
                <a:lnTo>
                  <a:pt x="0" y="1937974"/>
                </a:lnTo>
                <a:lnTo>
                  <a:pt x="0" y="0"/>
                </a:lnTo>
                <a:close/>
              </a:path>
            </a:pathLst>
          </a:custGeom>
          <a:blipFill>
            <a:blip r:embed="rId2"/>
            <a:stretch>
              <a:fillRect/>
            </a:stretch>
          </a:blipFill>
        </p:spPr>
        <p:txBody>
          <a:bodyPr/>
          <a:lstStyle/>
          <a:p>
            <a:endParaRPr lang="en-US"/>
          </a:p>
        </p:txBody>
      </p:sp>
      <p:sp>
        <p:nvSpPr>
          <p:cNvPr id="3" name="Freeform 3"/>
          <p:cNvSpPr/>
          <p:nvPr/>
        </p:nvSpPr>
        <p:spPr>
          <a:xfrm>
            <a:off x="10574491" y="2517163"/>
            <a:ext cx="7009906" cy="5441440"/>
          </a:xfrm>
          <a:custGeom>
            <a:avLst/>
            <a:gdLst/>
            <a:ahLst/>
            <a:cxnLst/>
            <a:rect l="l" t="t" r="r" b="b"/>
            <a:pathLst>
              <a:path w="7009906" h="5441440">
                <a:moveTo>
                  <a:pt x="0" y="0"/>
                </a:moveTo>
                <a:lnTo>
                  <a:pt x="7009906" y="0"/>
                </a:lnTo>
                <a:lnTo>
                  <a:pt x="7009906" y="5441440"/>
                </a:lnTo>
                <a:lnTo>
                  <a:pt x="0" y="544144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0183" y="437166"/>
            <a:ext cx="18077817" cy="1657350"/>
          </a:xfrm>
          <a:prstGeom prst="rect">
            <a:avLst/>
          </a:prstGeom>
        </p:spPr>
        <p:txBody>
          <a:bodyPr lIns="0" tIns="0" rIns="0" bIns="0" rtlCol="0" anchor="t">
            <a:spAutoFit/>
          </a:bodyPr>
          <a:lstStyle/>
          <a:p>
            <a:pPr algn="ctr">
              <a:lnSpc>
                <a:spcPts val="6599"/>
              </a:lnSpc>
            </a:pPr>
            <a:r>
              <a:rPr lang="en-US" sz="5499" b="1" spc="329">
                <a:solidFill>
                  <a:srgbClr val="59726D"/>
                </a:solidFill>
                <a:latin typeface="Poppins Medium Bold"/>
                <a:ea typeface="Poppins Medium Bold"/>
                <a:cs typeface="Poppins Medium Bold"/>
                <a:sym typeface="Poppins Medium Bold"/>
              </a:rPr>
              <a:t>DATA EXPLORATION USING UNSUPERVISED LEARNING TECHNIQUES</a:t>
            </a:r>
          </a:p>
        </p:txBody>
      </p:sp>
      <p:sp>
        <p:nvSpPr>
          <p:cNvPr id="5" name="TextBox 5"/>
          <p:cNvSpPr txBox="1"/>
          <p:nvPr/>
        </p:nvSpPr>
        <p:spPr>
          <a:xfrm>
            <a:off x="660379" y="5019064"/>
            <a:ext cx="9283707" cy="3584534"/>
          </a:xfrm>
          <a:prstGeom prst="rect">
            <a:avLst/>
          </a:prstGeom>
        </p:spPr>
        <p:txBody>
          <a:bodyPr lIns="0" tIns="0" rIns="0" bIns="0" rtlCol="0" anchor="t">
            <a:spAutoFit/>
          </a:bodyPr>
          <a:lstStyle/>
          <a:p>
            <a:pPr algn="ctr">
              <a:lnSpc>
                <a:spcPts val="3565"/>
              </a:lnSpc>
              <a:spcBef>
                <a:spcPct val="0"/>
              </a:spcBef>
            </a:pPr>
            <a:r>
              <a:rPr lang="en-US" sz="2971" b="1">
                <a:solidFill>
                  <a:srgbClr val="59726D"/>
                </a:solidFill>
                <a:latin typeface="Poppins Medium"/>
                <a:ea typeface="Poppins Medium"/>
                <a:cs typeface="Poppins Medium"/>
                <a:sym typeface="Poppins Medium"/>
              </a:rPr>
              <a:t>The graph illustrates KMeans clustering applied to classify individuals as wearing a face mask (blue) or not wearing a face mask (orange) after dimensionality reduction using PCA. </a:t>
            </a:r>
          </a:p>
          <a:p>
            <a:pPr algn="ctr">
              <a:lnSpc>
                <a:spcPts val="3565"/>
              </a:lnSpc>
              <a:spcBef>
                <a:spcPct val="0"/>
              </a:spcBef>
            </a:pPr>
            <a:endParaRPr lang="en-US" sz="2971" b="1">
              <a:solidFill>
                <a:srgbClr val="59726D"/>
              </a:solidFill>
              <a:latin typeface="Poppins Medium"/>
              <a:ea typeface="Poppins Medium"/>
              <a:cs typeface="Poppins Medium"/>
              <a:sym typeface="Poppins Medium"/>
            </a:endParaRPr>
          </a:p>
          <a:p>
            <a:pPr algn="ctr">
              <a:lnSpc>
                <a:spcPts val="3565"/>
              </a:lnSpc>
              <a:spcBef>
                <a:spcPct val="0"/>
              </a:spcBef>
            </a:pPr>
            <a:r>
              <a:rPr lang="en-US" sz="2971" b="1">
                <a:solidFill>
                  <a:srgbClr val="59726D"/>
                </a:solidFill>
                <a:latin typeface="Poppins Medium"/>
                <a:ea typeface="Poppins Medium"/>
                <a:cs typeface="Poppins Medium"/>
                <a:sym typeface="Poppins Medium"/>
              </a:rPr>
              <a:t>The distinct clusters represent the algorithm's ability to separate the two categories based on features extracted from the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
        <p:cNvGrpSpPr/>
        <p:nvPr/>
      </p:nvGrpSpPr>
      <p:grpSpPr>
        <a:xfrm>
          <a:off x="0" y="0"/>
          <a:ext cx="0" cy="0"/>
          <a:chOff x="0" y="0"/>
          <a:chExt cx="0" cy="0"/>
        </a:xfrm>
      </p:grpSpPr>
      <p:sp>
        <p:nvSpPr>
          <p:cNvPr id="2" name="Freeform 2"/>
          <p:cNvSpPr/>
          <p:nvPr/>
        </p:nvSpPr>
        <p:spPr>
          <a:xfrm>
            <a:off x="1028700" y="2134112"/>
            <a:ext cx="11301259" cy="1002987"/>
          </a:xfrm>
          <a:custGeom>
            <a:avLst/>
            <a:gdLst/>
            <a:ahLst/>
            <a:cxnLst/>
            <a:rect l="l" t="t" r="r" b="b"/>
            <a:pathLst>
              <a:path w="11301259" h="1002987">
                <a:moveTo>
                  <a:pt x="0" y="0"/>
                </a:moveTo>
                <a:lnTo>
                  <a:pt x="11301259" y="0"/>
                </a:lnTo>
                <a:lnTo>
                  <a:pt x="11301259" y="1002987"/>
                </a:lnTo>
                <a:lnTo>
                  <a:pt x="0" y="100298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899457" y="614363"/>
            <a:ext cx="12489086" cy="838200"/>
          </a:xfrm>
          <a:prstGeom prst="rect">
            <a:avLst/>
          </a:prstGeom>
        </p:spPr>
        <p:txBody>
          <a:bodyPr lIns="0" tIns="0" rIns="0" bIns="0" rtlCol="0" anchor="t">
            <a:spAutoFit/>
          </a:bodyPr>
          <a:lstStyle/>
          <a:p>
            <a:pPr algn="ctr">
              <a:lnSpc>
                <a:spcPts val="6696"/>
              </a:lnSpc>
              <a:spcBef>
                <a:spcPct val="0"/>
              </a:spcBef>
            </a:pPr>
            <a:r>
              <a:rPr lang="en-US" sz="5580" b="1">
                <a:solidFill>
                  <a:srgbClr val="000000"/>
                </a:solidFill>
                <a:latin typeface="Poppins Medium Bold"/>
                <a:ea typeface="Poppins Medium Bold"/>
                <a:cs typeface="Poppins Medium Bold"/>
                <a:sym typeface="Poppins Medium Bold"/>
              </a:rPr>
              <a:t>CROSS VALIDATION STRATEGY</a:t>
            </a:r>
          </a:p>
        </p:txBody>
      </p:sp>
      <p:grpSp>
        <p:nvGrpSpPr>
          <p:cNvPr id="4" name="Group 4"/>
          <p:cNvGrpSpPr/>
          <p:nvPr/>
        </p:nvGrpSpPr>
        <p:grpSpPr>
          <a:xfrm>
            <a:off x="1028700" y="1770680"/>
            <a:ext cx="13762178" cy="7027678"/>
            <a:chOff x="0" y="0"/>
            <a:chExt cx="18349571" cy="9370237"/>
          </a:xfrm>
        </p:grpSpPr>
        <p:sp>
          <p:nvSpPr>
            <p:cNvPr id="5" name="TextBox 5"/>
            <p:cNvSpPr txBox="1"/>
            <p:nvPr/>
          </p:nvSpPr>
          <p:spPr>
            <a:xfrm>
              <a:off x="0" y="807762"/>
              <a:ext cx="18349571" cy="944235"/>
            </a:xfrm>
            <a:prstGeom prst="rect">
              <a:avLst/>
            </a:prstGeom>
          </p:spPr>
          <p:txBody>
            <a:bodyPr lIns="0" tIns="0" rIns="0" bIns="0" rtlCol="0" anchor="t">
              <a:spAutoFit/>
            </a:bodyPr>
            <a:lstStyle/>
            <a:p>
              <a:pPr algn="l">
                <a:lnSpc>
                  <a:spcPts val="5623"/>
                </a:lnSpc>
              </a:pPr>
              <a:endParaRPr/>
            </a:p>
          </p:txBody>
        </p:sp>
        <p:sp>
          <p:nvSpPr>
            <p:cNvPr id="6" name="TextBox 6"/>
            <p:cNvSpPr txBox="1"/>
            <p:nvPr/>
          </p:nvSpPr>
          <p:spPr>
            <a:xfrm>
              <a:off x="0" y="2867837"/>
              <a:ext cx="15125538" cy="6502400"/>
            </a:xfrm>
            <a:prstGeom prst="rect">
              <a:avLst/>
            </a:prstGeom>
          </p:spPr>
          <p:txBody>
            <a:bodyPr lIns="0" tIns="0" rIns="0" bIns="0" rtlCol="0" anchor="t">
              <a:spAutoFit/>
            </a:bodyPr>
            <a:lstStyle/>
            <a:p>
              <a:pPr algn="l">
                <a:lnSpc>
                  <a:spcPts val="4820"/>
                </a:lnSpc>
              </a:pPr>
              <a:r>
                <a:rPr lang="en-US" sz="4017">
                  <a:solidFill>
                    <a:srgbClr val="FFFFFF"/>
                  </a:solidFill>
                  <a:latin typeface="Poppins Medium"/>
                  <a:ea typeface="Poppins Medium"/>
                  <a:cs typeface="Poppins Medium"/>
                  <a:sym typeface="Poppins Medium"/>
                </a:rPr>
                <a:t>The line defines a </a:t>
              </a:r>
              <a:r>
                <a:rPr lang="en-US" sz="4017" b="1">
                  <a:solidFill>
                    <a:srgbClr val="28221F"/>
                  </a:solidFill>
                  <a:latin typeface="Poppins Medium Bold"/>
                  <a:ea typeface="Poppins Medium Bold"/>
                  <a:cs typeface="Poppins Medium Bold"/>
                  <a:sym typeface="Poppins Medium Bold"/>
                </a:rPr>
                <a:t>Stratified K-Fold Cross-Validation</a:t>
              </a:r>
              <a:r>
                <a:rPr lang="en-US" sz="4017">
                  <a:solidFill>
                    <a:srgbClr val="FFFFFF"/>
                  </a:solidFill>
                  <a:latin typeface="Poppins Medium"/>
                  <a:ea typeface="Poppins Medium"/>
                  <a:cs typeface="Poppins Medium"/>
                  <a:sym typeface="Poppins Medium"/>
                </a:rPr>
                <a:t> strategy, which splits the dataset into 5 folds while ensuring that the class proportions in each fold match the overall dataset. The shuffle=True parameter randomizes the data before splitting, and random_state=42 ensures reproducibility of the splits. </a:t>
              </a:r>
            </a:p>
          </p:txBody>
        </p:sp>
        <p:sp>
          <p:nvSpPr>
            <p:cNvPr id="7" name="TextBox 7"/>
            <p:cNvSpPr txBox="1"/>
            <p:nvPr/>
          </p:nvSpPr>
          <p:spPr>
            <a:xfrm>
              <a:off x="0" y="0"/>
              <a:ext cx="5386782" cy="807762"/>
            </a:xfrm>
            <a:prstGeom prst="rect">
              <a:avLst/>
            </a:prstGeom>
          </p:spPr>
          <p:txBody>
            <a:bodyPr lIns="0" tIns="0" rIns="0" bIns="0" rtlCol="0" anchor="t">
              <a:spAutoFit/>
            </a:bodyPr>
            <a:lstStyle/>
            <a:p>
              <a:pPr algn="l">
                <a:lnSpc>
                  <a:spcPts val="4820"/>
                </a:lnSpc>
                <a:spcBef>
                  <a:spcPct val="0"/>
                </a:spcBef>
              </a:pPr>
              <a:endParaRPr/>
            </a:p>
          </p:txBody>
        </p:sp>
      </p:grpSp>
      <p:sp>
        <p:nvSpPr>
          <p:cNvPr id="8" name="Freeform 8"/>
          <p:cNvSpPr/>
          <p:nvPr/>
        </p:nvSpPr>
        <p:spPr>
          <a:xfrm rot="2589892">
            <a:off x="11068159" y="2334374"/>
            <a:ext cx="7445439" cy="7445439"/>
          </a:xfrm>
          <a:custGeom>
            <a:avLst/>
            <a:gdLst/>
            <a:ahLst/>
            <a:cxnLst/>
            <a:rect l="l" t="t" r="r" b="b"/>
            <a:pathLst>
              <a:path w="7445439" h="7445439">
                <a:moveTo>
                  <a:pt x="0" y="0"/>
                </a:moveTo>
                <a:lnTo>
                  <a:pt x="7445439" y="0"/>
                </a:lnTo>
                <a:lnTo>
                  <a:pt x="7445439" y="7445439"/>
                </a:lnTo>
                <a:lnTo>
                  <a:pt x="0" y="7445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2946106" y="1331397"/>
            <a:ext cx="4884874" cy="8955603"/>
          </a:xfrm>
          <a:custGeom>
            <a:avLst/>
            <a:gdLst/>
            <a:ahLst/>
            <a:cxnLst/>
            <a:rect l="l" t="t" r="r" b="b"/>
            <a:pathLst>
              <a:path w="4884874" h="8955603">
                <a:moveTo>
                  <a:pt x="0" y="0"/>
                </a:moveTo>
                <a:lnTo>
                  <a:pt x="4884874" y="0"/>
                </a:lnTo>
                <a:lnTo>
                  <a:pt x="4884874" y="8955603"/>
                </a:lnTo>
                <a:lnTo>
                  <a:pt x="0" y="89556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
        <p:cNvGrpSpPr/>
        <p:nvPr/>
      </p:nvGrpSpPr>
      <p:grpSpPr>
        <a:xfrm>
          <a:off x="0" y="0"/>
          <a:ext cx="0" cy="0"/>
          <a:chOff x="0" y="0"/>
          <a:chExt cx="0" cy="0"/>
        </a:xfrm>
      </p:grpSpPr>
      <p:sp>
        <p:nvSpPr>
          <p:cNvPr id="2" name="Freeform 2"/>
          <p:cNvSpPr/>
          <p:nvPr/>
        </p:nvSpPr>
        <p:spPr>
          <a:xfrm>
            <a:off x="8957013" y="1752461"/>
            <a:ext cx="8843966" cy="4276659"/>
          </a:xfrm>
          <a:custGeom>
            <a:avLst/>
            <a:gdLst/>
            <a:ahLst/>
            <a:cxnLst/>
            <a:rect l="l" t="t" r="r" b="b"/>
            <a:pathLst>
              <a:path w="8843966" h="4276659">
                <a:moveTo>
                  <a:pt x="0" y="0"/>
                </a:moveTo>
                <a:lnTo>
                  <a:pt x="8843966" y="0"/>
                </a:lnTo>
                <a:lnTo>
                  <a:pt x="8843966" y="4276659"/>
                </a:lnTo>
                <a:lnTo>
                  <a:pt x="0" y="4276659"/>
                </a:lnTo>
                <a:lnTo>
                  <a:pt x="0" y="0"/>
                </a:lnTo>
                <a:close/>
              </a:path>
            </a:pathLst>
          </a:custGeom>
          <a:blipFill>
            <a:blip r:embed="rId2"/>
            <a:stretch>
              <a:fillRect r="-221"/>
            </a:stretch>
          </a:blipFill>
        </p:spPr>
        <p:txBody>
          <a:bodyPr/>
          <a:lstStyle/>
          <a:p>
            <a:endParaRPr lang="en-US"/>
          </a:p>
        </p:txBody>
      </p:sp>
      <p:sp>
        <p:nvSpPr>
          <p:cNvPr id="3" name="TextBox 3"/>
          <p:cNvSpPr txBox="1"/>
          <p:nvPr/>
        </p:nvSpPr>
        <p:spPr>
          <a:xfrm>
            <a:off x="2899457" y="428593"/>
            <a:ext cx="12489086" cy="838200"/>
          </a:xfrm>
          <a:prstGeom prst="rect">
            <a:avLst/>
          </a:prstGeom>
        </p:spPr>
        <p:txBody>
          <a:bodyPr lIns="0" tIns="0" rIns="0" bIns="0" rtlCol="0" anchor="t">
            <a:spAutoFit/>
          </a:bodyPr>
          <a:lstStyle/>
          <a:p>
            <a:pPr algn="ctr">
              <a:lnSpc>
                <a:spcPts val="6696"/>
              </a:lnSpc>
              <a:spcBef>
                <a:spcPct val="0"/>
              </a:spcBef>
            </a:pPr>
            <a:r>
              <a:rPr lang="en-US" sz="5580" b="1">
                <a:solidFill>
                  <a:srgbClr val="000000"/>
                </a:solidFill>
                <a:latin typeface="Poppins Medium Bold"/>
                <a:ea typeface="Poppins Medium Bold"/>
                <a:cs typeface="Poppins Medium Bold"/>
                <a:sym typeface="Poppins Medium Bold"/>
              </a:rPr>
              <a:t>MODEL TRAINING</a:t>
            </a:r>
          </a:p>
        </p:txBody>
      </p:sp>
      <p:sp>
        <p:nvSpPr>
          <p:cNvPr id="4" name="TextBox 4"/>
          <p:cNvSpPr txBox="1"/>
          <p:nvPr/>
        </p:nvSpPr>
        <p:spPr>
          <a:xfrm>
            <a:off x="475182" y="1752461"/>
            <a:ext cx="8831773" cy="4543124"/>
          </a:xfrm>
          <a:prstGeom prst="rect">
            <a:avLst/>
          </a:prstGeom>
        </p:spPr>
        <p:txBody>
          <a:bodyPr lIns="0" tIns="0" rIns="0" bIns="0" rtlCol="0" anchor="t">
            <a:spAutoFit/>
          </a:bodyPr>
          <a:lstStyle/>
          <a:p>
            <a:pPr algn="l">
              <a:lnSpc>
                <a:spcPts val="4489"/>
              </a:lnSpc>
              <a:spcBef>
                <a:spcPct val="0"/>
              </a:spcBef>
            </a:pPr>
            <a:r>
              <a:rPr lang="en-US" sz="3740" b="1" spc="41">
                <a:solidFill>
                  <a:srgbClr val="FFFFFF"/>
                </a:solidFill>
                <a:latin typeface="Poppins Medium Bold"/>
                <a:ea typeface="Poppins Medium Bold"/>
                <a:cs typeface="Poppins Medium Bold"/>
                <a:sym typeface="Poppins Medium Bold"/>
              </a:rPr>
              <a:t>This code defines a function to train and evaluate a neural network model for binary classification. It uses a feedforward architecture with dropout for regularization and early stopping to prevent overfitting. </a:t>
            </a:r>
          </a:p>
        </p:txBody>
      </p:sp>
      <p:sp>
        <p:nvSpPr>
          <p:cNvPr id="5" name="TextBox 5"/>
          <p:cNvSpPr txBox="1"/>
          <p:nvPr/>
        </p:nvSpPr>
        <p:spPr>
          <a:xfrm>
            <a:off x="5104938" y="6485378"/>
            <a:ext cx="10422933" cy="3233164"/>
          </a:xfrm>
          <a:prstGeom prst="rect">
            <a:avLst/>
          </a:prstGeom>
        </p:spPr>
        <p:txBody>
          <a:bodyPr lIns="0" tIns="0" rIns="0" bIns="0" rtlCol="0" anchor="t">
            <a:spAutoFit/>
          </a:bodyPr>
          <a:lstStyle/>
          <a:p>
            <a:pPr algn="l">
              <a:lnSpc>
                <a:spcPts val="4259"/>
              </a:lnSpc>
              <a:spcBef>
                <a:spcPct val="0"/>
              </a:spcBef>
            </a:pPr>
            <a:r>
              <a:rPr lang="en-US" sz="3549" b="1" spc="39">
                <a:solidFill>
                  <a:srgbClr val="FFFFFF"/>
                </a:solidFill>
                <a:latin typeface="Poppins Medium Bold"/>
                <a:ea typeface="Poppins Medium Bold"/>
                <a:cs typeface="Poppins Medium Bold"/>
                <a:sym typeface="Poppins Medium Bold"/>
              </a:rPr>
              <a:t>Through Stratified K-Fold Cross-Validation, the dataset is split into training and validation sets, the model is trained on each fold, and predictions are evaluated using metrics like classification report and confusion matrix.</a:t>
            </a:r>
          </a:p>
        </p:txBody>
      </p:sp>
      <p:sp>
        <p:nvSpPr>
          <p:cNvPr id="6" name="Freeform 6"/>
          <p:cNvSpPr/>
          <p:nvPr/>
        </p:nvSpPr>
        <p:spPr>
          <a:xfrm>
            <a:off x="475182" y="6781360"/>
            <a:ext cx="3229416" cy="2641201"/>
          </a:xfrm>
          <a:custGeom>
            <a:avLst/>
            <a:gdLst/>
            <a:ahLst/>
            <a:cxnLst/>
            <a:rect l="l" t="t" r="r" b="b"/>
            <a:pathLst>
              <a:path w="3229416" h="2641201">
                <a:moveTo>
                  <a:pt x="0" y="0"/>
                </a:moveTo>
                <a:lnTo>
                  <a:pt x="3229415" y="0"/>
                </a:lnTo>
                <a:lnTo>
                  <a:pt x="3229415" y="2641201"/>
                </a:lnTo>
                <a:lnTo>
                  <a:pt x="0" y="2641201"/>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E2D0"/>
        </a:solidFill>
        <a:effectLst/>
      </p:bgPr>
    </p:bg>
    <p:spTree>
      <p:nvGrpSpPr>
        <p:cNvPr id="1" name=""/>
        <p:cNvGrpSpPr/>
        <p:nvPr/>
      </p:nvGrpSpPr>
      <p:grpSpPr>
        <a:xfrm>
          <a:off x="0" y="0"/>
          <a:ext cx="0" cy="0"/>
          <a:chOff x="0" y="0"/>
          <a:chExt cx="0" cy="0"/>
        </a:xfrm>
      </p:grpSpPr>
      <p:sp>
        <p:nvSpPr>
          <p:cNvPr id="2" name="Freeform 2"/>
          <p:cNvSpPr/>
          <p:nvPr/>
        </p:nvSpPr>
        <p:spPr>
          <a:xfrm>
            <a:off x="541054" y="1916069"/>
            <a:ext cx="10931004" cy="3033354"/>
          </a:xfrm>
          <a:custGeom>
            <a:avLst/>
            <a:gdLst/>
            <a:ahLst/>
            <a:cxnLst/>
            <a:rect l="l" t="t" r="r" b="b"/>
            <a:pathLst>
              <a:path w="10931004" h="3033354">
                <a:moveTo>
                  <a:pt x="0" y="0"/>
                </a:moveTo>
                <a:lnTo>
                  <a:pt x="10931004" y="0"/>
                </a:lnTo>
                <a:lnTo>
                  <a:pt x="10931004" y="3033354"/>
                </a:lnTo>
                <a:lnTo>
                  <a:pt x="0" y="3033354"/>
                </a:lnTo>
                <a:lnTo>
                  <a:pt x="0" y="0"/>
                </a:lnTo>
                <a:close/>
              </a:path>
            </a:pathLst>
          </a:custGeom>
          <a:blipFill>
            <a:blip r:embed="rId2"/>
            <a:stretch>
              <a:fillRect/>
            </a:stretch>
          </a:blipFill>
        </p:spPr>
        <p:txBody>
          <a:bodyPr/>
          <a:lstStyle/>
          <a:p>
            <a:endParaRPr lang="en-US"/>
          </a:p>
        </p:txBody>
      </p:sp>
      <p:sp>
        <p:nvSpPr>
          <p:cNvPr id="3" name="Freeform 3"/>
          <p:cNvSpPr/>
          <p:nvPr/>
        </p:nvSpPr>
        <p:spPr>
          <a:xfrm>
            <a:off x="7039204" y="5589115"/>
            <a:ext cx="10616061" cy="3808512"/>
          </a:xfrm>
          <a:custGeom>
            <a:avLst/>
            <a:gdLst/>
            <a:ahLst/>
            <a:cxnLst/>
            <a:rect l="l" t="t" r="r" b="b"/>
            <a:pathLst>
              <a:path w="10616061" h="3808512">
                <a:moveTo>
                  <a:pt x="0" y="0"/>
                </a:moveTo>
                <a:lnTo>
                  <a:pt x="10616061" y="0"/>
                </a:lnTo>
                <a:lnTo>
                  <a:pt x="10616061" y="3808512"/>
                </a:lnTo>
                <a:lnTo>
                  <a:pt x="0" y="380851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883215" y="614362"/>
            <a:ext cx="12521570" cy="828675"/>
          </a:xfrm>
          <a:prstGeom prst="rect">
            <a:avLst/>
          </a:prstGeom>
        </p:spPr>
        <p:txBody>
          <a:bodyPr lIns="0" tIns="0" rIns="0" bIns="0" rtlCol="0" anchor="t">
            <a:spAutoFit/>
          </a:bodyPr>
          <a:lstStyle/>
          <a:p>
            <a:pPr algn="ctr">
              <a:lnSpc>
                <a:spcPts val="6599"/>
              </a:lnSpc>
            </a:pPr>
            <a:r>
              <a:rPr lang="en-US" sz="5499" b="1" spc="329">
                <a:solidFill>
                  <a:srgbClr val="59726D"/>
                </a:solidFill>
                <a:latin typeface="Poppins Medium Bold"/>
                <a:ea typeface="Poppins Medium Bold"/>
                <a:cs typeface="Poppins Medium Bold"/>
                <a:sym typeface="Poppins Medium Bold"/>
              </a:rPr>
              <a:t>CROSS VALIDATION ANALYSIS</a:t>
            </a:r>
          </a:p>
        </p:txBody>
      </p:sp>
      <p:sp>
        <p:nvSpPr>
          <p:cNvPr id="5" name="Freeform 5"/>
          <p:cNvSpPr/>
          <p:nvPr/>
        </p:nvSpPr>
        <p:spPr>
          <a:xfrm>
            <a:off x="-4606841" y="-6276142"/>
            <a:ext cx="8205878" cy="8205878"/>
          </a:xfrm>
          <a:custGeom>
            <a:avLst/>
            <a:gdLst/>
            <a:ahLst/>
            <a:cxnLst/>
            <a:rect l="l" t="t" r="r" b="b"/>
            <a:pathLst>
              <a:path w="8205878" h="8205878">
                <a:moveTo>
                  <a:pt x="0" y="0"/>
                </a:moveTo>
                <a:lnTo>
                  <a:pt x="8205878" y="0"/>
                </a:lnTo>
                <a:lnTo>
                  <a:pt x="8205878" y="8205878"/>
                </a:lnTo>
                <a:lnTo>
                  <a:pt x="0" y="8205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3900491" y="-6072768"/>
            <a:ext cx="8205878" cy="8205878"/>
          </a:xfrm>
          <a:custGeom>
            <a:avLst/>
            <a:gdLst/>
            <a:ahLst/>
            <a:cxnLst/>
            <a:rect l="l" t="t" r="r" b="b"/>
            <a:pathLst>
              <a:path w="8205878" h="8205878">
                <a:moveTo>
                  <a:pt x="0" y="0"/>
                </a:moveTo>
                <a:lnTo>
                  <a:pt x="8205878" y="0"/>
                </a:lnTo>
                <a:lnTo>
                  <a:pt x="8205878" y="8205878"/>
                </a:lnTo>
                <a:lnTo>
                  <a:pt x="0" y="8205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541054" y="5589115"/>
            <a:ext cx="6140243" cy="4073367"/>
          </a:xfrm>
          <a:prstGeom prst="rect">
            <a:avLst/>
          </a:prstGeom>
        </p:spPr>
        <p:txBody>
          <a:bodyPr lIns="0" tIns="0" rIns="0" bIns="0" rtlCol="0" anchor="t">
            <a:spAutoFit/>
          </a:bodyPr>
          <a:lstStyle/>
          <a:p>
            <a:pPr algn="ctr">
              <a:lnSpc>
                <a:spcPts val="3594"/>
              </a:lnSpc>
              <a:spcBef>
                <a:spcPct val="0"/>
              </a:spcBef>
            </a:pPr>
            <a:r>
              <a:rPr lang="en-US" sz="2995" b="1">
                <a:solidFill>
                  <a:srgbClr val="59726D"/>
                </a:solidFill>
                <a:latin typeface="Poppins Medium"/>
                <a:ea typeface="Poppins Medium"/>
                <a:cs typeface="Poppins Medium"/>
                <a:sym typeface="Poppins Medium"/>
              </a:rPr>
              <a:t>The classification report shows the model achieves 93% accuracy, with strong precision (92-94%) and recall (92-94%) for both classes (mask and no mask). The balanced F1-score of 0.93 for both classes indicates the model performs well across all metrics.</a:t>
            </a:r>
          </a:p>
        </p:txBody>
      </p:sp>
      <p:sp>
        <p:nvSpPr>
          <p:cNvPr id="8" name="TextBox 8"/>
          <p:cNvSpPr txBox="1"/>
          <p:nvPr/>
        </p:nvSpPr>
        <p:spPr>
          <a:xfrm>
            <a:off x="11734744" y="1929736"/>
            <a:ext cx="5920522" cy="3309644"/>
          </a:xfrm>
          <a:prstGeom prst="rect">
            <a:avLst/>
          </a:prstGeom>
        </p:spPr>
        <p:txBody>
          <a:bodyPr lIns="0" tIns="0" rIns="0" bIns="0" rtlCol="0" anchor="t">
            <a:spAutoFit/>
          </a:bodyPr>
          <a:lstStyle/>
          <a:p>
            <a:pPr algn="ctr">
              <a:lnSpc>
                <a:spcPts val="3737"/>
              </a:lnSpc>
              <a:spcBef>
                <a:spcPct val="0"/>
              </a:spcBef>
            </a:pPr>
            <a:r>
              <a:rPr lang="en-US" sz="3114" b="1">
                <a:solidFill>
                  <a:srgbClr val="59726D"/>
                </a:solidFill>
                <a:latin typeface="Poppins Medium"/>
                <a:ea typeface="Poppins Medium"/>
                <a:cs typeface="Poppins Medium"/>
                <a:sym typeface="Poppins Medium"/>
              </a:rPr>
              <a:t>The classification report shows the model achieves 93% accuracy, with strong precision (92-94%) and recall (92-94%) for both classes (mask and no mask).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E2D0"/>
        </a:solidFill>
        <a:effectLst/>
      </p:bgPr>
    </p:bg>
    <p:spTree>
      <p:nvGrpSpPr>
        <p:cNvPr id="1" name=""/>
        <p:cNvGrpSpPr/>
        <p:nvPr/>
      </p:nvGrpSpPr>
      <p:grpSpPr>
        <a:xfrm>
          <a:off x="0" y="0"/>
          <a:ext cx="0" cy="0"/>
          <a:chOff x="0" y="0"/>
          <a:chExt cx="0" cy="0"/>
        </a:xfrm>
      </p:grpSpPr>
      <p:sp>
        <p:nvSpPr>
          <p:cNvPr id="2" name="TextBox 2"/>
          <p:cNvSpPr txBox="1"/>
          <p:nvPr/>
        </p:nvSpPr>
        <p:spPr>
          <a:xfrm>
            <a:off x="7152739" y="800132"/>
            <a:ext cx="3982522" cy="828675"/>
          </a:xfrm>
          <a:prstGeom prst="rect">
            <a:avLst/>
          </a:prstGeom>
        </p:spPr>
        <p:txBody>
          <a:bodyPr lIns="0" tIns="0" rIns="0" bIns="0" rtlCol="0" anchor="t">
            <a:spAutoFit/>
          </a:bodyPr>
          <a:lstStyle/>
          <a:p>
            <a:pPr algn="ctr">
              <a:lnSpc>
                <a:spcPts val="6599"/>
              </a:lnSpc>
            </a:pPr>
            <a:r>
              <a:rPr lang="en-US" sz="5499" b="1" spc="329">
                <a:solidFill>
                  <a:srgbClr val="59726D"/>
                </a:solidFill>
                <a:latin typeface="Poppins Medium Bold"/>
                <a:ea typeface="Poppins Medium Bold"/>
                <a:cs typeface="Poppins Medium Bold"/>
                <a:sym typeface="Poppins Medium Bold"/>
              </a:rPr>
              <a:t>PITFALLS</a:t>
            </a:r>
          </a:p>
        </p:txBody>
      </p:sp>
      <p:sp>
        <p:nvSpPr>
          <p:cNvPr id="3" name="TextBox 3"/>
          <p:cNvSpPr txBox="1"/>
          <p:nvPr/>
        </p:nvSpPr>
        <p:spPr>
          <a:xfrm>
            <a:off x="1780206" y="2422962"/>
            <a:ext cx="14727589" cy="5905500"/>
          </a:xfrm>
          <a:prstGeom prst="rect">
            <a:avLst/>
          </a:prstGeom>
        </p:spPr>
        <p:txBody>
          <a:bodyPr lIns="0" tIns="0" rIns="0" bIns="0" rtlCol="0" anchor="t">
            <a:spAutoFit/>
          </a:bodyPr>
          <a:lstStyle/>
          <a:p>
            <a:pPr marL="841999" lvl="1" indent="-420999" algn="l">
              <a:lnSpc>
                <a:spcPts val="4679"/>
              </a:lnSpc>
              <a:buFont typeface="Arial"/>
              <a:buChar char="•"/>
            </a:pPr>
            <a:r>
              <a:rPr lang="en-US" sz="3899" b="1">
                <a:solidFill>
                  <a:srgbClr val="59726D"/>
                </a:solidFill>
                <a:latin typeface="Poppins Medium"/>
                <a:ea typeface="Poppins Medium"/>
                <a:cs typeface="Poppins Medium"/>
                <a:sym typeface="Poppins Medium"/>
              </a:rPr>
              <a:t>The code may face issues with imbalanced datasets, leading to biased predictions and misleading accuracy metrics. </a:t>
            </a:r>
          </a:p>
          <a:p>
            <a:pPr marL="841999" lvl="1" indent="-420999" algn="l">
              <a:lnSpc>
                <a:spcPts val="4679"/>
              </a:lnSpc>
              <a:buFont typeface="Arial"/>
              <a:buChar char="•"/>
            </a:pPr>
            <a:r>
              <a:rPr lang="en-US" sz="3899" b="1">
                <a:solidFill>
                  <a:srgbClr val="59726D"/>
                </a:solidFill>
                <a:latin typeface="Poppins Medium"/>
                <a:ea typeface="Poppins Medium"/>
                <a:cs typeface="Poppins Medium"/>
                <a:sym typeface="Poppins Medium"/>
              </a:rPr>
              <a:t>Overfitting is a potential risk, even with dropout and early stopping, especially if the dataset is small or the model is too complex. </a:t>
            </a:r>
          </a:p>
          <a:p>
            <a:pPr marL="841999" lvl="1" indent="-420999" algn="l">
              <a:lnSpc>
                <a:spcPts val="4679"/>
              </a:lnSpc>
              <a:buFont typeface="Arial"/>
              <a:buChar char="•"/>
            </a:pPr>
            <a:r>
              <a:rPr lang="en-US" sz="3899" b="1">
                <a:solidFill>
                  <a:srgbClr val="59726D"/>
                </a:solidFill>
                <a:latin typeface="Poppins Medium"/>
                <a:ea typeface="Poppins Medium"/>
                <a:cs typeface="Poppins Medium"/>
                <a:sym typeface="Poppins Medium"/>
              </a:rPr>
              <a:t>Additionally, the fixed classification threshold and lack of hyperparameter tuning or data augmentation may limit the model's generalization and overall performance.</a:t>
            </a:r>
          </a:p>
        </p:txBody>
      </p:sp>
      <p:sp>
        <p:nvSpPr>
          <p:cNvPr id="4" name="Freeform 4"/>
          <p:cNvSpPr/>
          <p:nvPr/>
        </p:nvSpPr>
        <p:spPr>
          <a:xfrm>
            <a:off x="-3747655" y="-5678007"/>
            <a:ext cx="8205878" cy="8205878"/>
          </a:xfrm>
          <a:custGeom>
            <a:avLst/>
            <a:gdLst/>
            <a:ahLst/>
            <a:cxnLst/>
            <a:rect l="l" t="t" r="r" b="b"/>
            <a:pathLst>
              <a:path w="8205878" h="8205878">
                <a:moveTo>
                  <a:pt x="0" y="0"/>
                </a:moveTo>
                <a:lnTo>
                  <a:pt x="8205878" y="0"/>
                </a:lnTo>
                <a:lnTo>
                  <a:pt x="8205878" y="8205878"/>
                </a:lnTo>
                <a:lnTo>
                  <a:pt x="0" y="8205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938271" y="-5678007"/>
            <a:ext cx="8205878" cy="8205878"/>
          </a:xfrm>
          <a:custGeom>
            <a:avLst/>
            <a:gdLst/>
            <a:ahLst/>
            <a:cxnLst/>
            <a:rect l="l" t="t" r="r" b="b"/>
            <a:pathLst>
              <a:path w="8205878" h="8205878">
                <a:moveTo>
                  <a:pt x="0" y="0"/>
                </a:moveTo>
                <a:lnTo>
                  <a:pt x="8205878" y="0"/>
                </a:lnTo>
                <a:lnTo>
                  <a:pt x="8205878" y="8205878"/>
                </a:lnTo>
                <a:lnTo>
                  <a:pt x="0" y="8205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
        <p:cNvGrpSpPr/>
        <p:nvPr/>
      </p:nvGrpSpPr>
      <p:grpSpPr>
        <a:xfrm>
          <a:off x="0" y="0"/>
          <a:ext cx="0" cy="0"/>
          <a:chOff x="0" y="0"/>
          <a:chExt cx="0" cy="0"/>
        </a:xfrm>
      </p:grpSpPr>
      <p:sp>
        <p:nvSpPr>
          <p:cNvPr id="2" name="TextBox 2"/>
          <p:cNvSpPr txBox="1"/>
          <p:nvPr/>
        </p:nvSpPr>
        <p:spPr>
          <a:xfrm>
            <a:off x="2899457" y="1038225"/>
            <a:ext cx="12489086" cy="838200"/>
          </a:xfrm>
          <a:prstGeom prst="rect">
            <a:avLst/>
          </a:prstGeom>
        </p:spPr>
        <p:txBody>
          <a:bodyPr lIns="0" tIns="0" rIns="0" bIns="0" rtlCol="0" anchor="t">
            <a:spAutoFit/>
          </a:bodyPr>
          <a:lstStyle/>
          <a:p>
            <a:pPr algn="ctr">
              <a:lnSpc>
                <a:spcPts val="6696"/>
              </a:lnSpc>
              <a:spcBef>
                <a:spcPct val="0"/>
              </a:spcBef>
            </a:pPr>
            <a:r>
              <a:rPr lang="en-US" sz="5580" b="1">
                <a:solidFill>
                  <a:srgbClr val="000000"/>
                </a:solidFill>
                <a:latin typeface="Poppins Medium Bold"/>
                <a:ea typeface="Poppins Medium Bold"/>
                <a:cs typeface="Poppins Medium Bold"/>
                <a:sym typeface="Poppins Medium Bold"/>
              </a:rPr>
              <a:t>PROPOSALS FOR IMPROVEMENT</a:t>
            </a:r>
          </a:p>
        </p:txBody>
      </p:sp>
      <p:sp>
        <p:nvSpPr>
          <p:cNvPr id="3" name="TextBox 3"/>
          <p:cNvSpPr txBox="1"/>
          <p:nvPr/>
        </p:nvSpPr>
        <p:spPr>
          <a:xfrm>
            <a:off x="556834" y="2886075"/>
            <a:ext cx="11107455" cy="6372225"/>
          </a:xfrm>
          <a:prstGeom prst="rect">
            <a:avLst/>
          </a:prstGeom>
        </p:spPr>
        <p:txBody>
          <a:bodyPr lIns="0" tIns="0" rIns="0" bIns="0" rtlCol="0" anchor="t">
            <a:spAutoFit/>
          </a:bodyPr>
          <a:lstStyle/>
          <a:p>
            <a:pPr marL="915607" lvl="1" indent="-457803" algn="l">
              <a:lnSpc>
                <a:spcPts val="5089"/>
              </a:lnSpc>
              <a:buFont typeface="Arial"/>
              <a:buChar char="•"/>
            </a:pPr>
            <a:r>
              <a:rPr lang="en-US" sz="4240" b="1" spc="46">
                <a:solidFill>
                  <a:srgbClr val="FFFFFF"/>
                </a:solidFill>
                <a:latin typeface="Poppins Medium Bold"/>
                <a:ea typeface="Poppins Medium Bold"/>
                <a:cs typeface="Poppins Medium Bold"/>
                <a:sym typeface="Poppins Medium Bold"/>
              </a:rPr>
              <a:t> Perform feature selection using techniques like recursive feature elimination.</a:t>
            </a:r>
          </a:p>
          <a:p>
            <a:pPr marL="915607" lvl="1" indent="-457803" algn="l">
              <a:lnSpc>
                <a:spcPts val="5089"/>
              </a:lnSpc>
              <a:buFont typeface="Arial"/>
              <a:buChar char="•"/>
            </a:pPr>
            <a:r>
              <a:rPr lang="en-US" sz="4240" b="1" spc="46">
                <a:solidFill>
                  <a:srgbClr val="FFFFFF"/>
                </a:solidFill>
                <a:latin typeface="Poppins Medium Bold"/>
                <a:ea typeface="Poppins Medium Bold"/>
                <a:cs typeface="Poppins Medium Bold"/>
                <a:sym typeface="Poppins Medium Bold"/>
              </a:rPr>
              <a:t> Apply regularization techniques such as L1 or L2 penalties.</a:t>
            </a:r>
          </a:p>
          <a:p>
            <a:pPr marL="915607" lvl="1" indent="-457803" algn="l">
              <a:lnSpc>
                <a:spcPts val="5089"/>
              </a:lnSpc>
              <a:buFont typeface="Arial"/>
              <a:buChar char="•"/>
            </a:pPr>
            <a:r>
              <a:rPr lang="en-US" sz="4240" b="1" spc="46">
                <a:solidFill>
                  <a:srgbClr val="FFFFFF"/>
                </a:solidFill>
                <a:latin typeface="Poppins Medium Bold"/>
                <a:ea typeface="Poppins Medium Bold"/>
                <a:cs typeface="Poppins Medium Bold"/>
                <a:sym typeface="Poppins Medium Bold"/>
              </a:rPr>
              <a:t>Experiment with deeper or more complex architectures.</a:t>
            </a:r>
          </a:p>
          <a:p>
            <a:pPr marL="915607" lvl="1" indent="-457803" algn="l">
              <a:lnSpc>
                <a:spcPts val="5089"/>
              </a:lnSpc>
              <a:buFont typeface="Arial"/>
              <a:buChar char="•"/>
            </a:pPr>
            <a:r>
              <a:rPr lang="en-US" sz="4240" b="1" spc="46">
                <a:solidFill>
                  <a:srgbClr val="FFFFFF"/>
                </a:solidFill>
                <a:latin typeface="Poppins Medium Bold"/>
                <a:ea typeface="Poppins Medium Bold"/>
                <a:cs typeface="Poppins Medium Bold"/>
                <a:sym typeface="Poppins Medium Bold"/>
              </a:rPr>
              <a:t> Augment the dataset for better generalization.</a:t>
            </a:r>
          </a:p>
          <a:p>
            <a:pPr algn="l">
              <a:lnSpc>
                <a:spcPts val="5089"/>
              </a:lnSpc>
              <a:spcBef>
                <a:spcPct val="0"/>
              </a:spcBef>
            </a:pPr>
            <a:endParaRPr lang="en-US" sz="4240" b="1" spc="46">
              <a:solidFill>
                <a:srgbClr val="FFFFFF"/>
              </a:solidFill>
              <a:latin typeface="Poppins Medium Bold"/>
              <a:ea typeface="Poppins Medium Bold"/>
              <a:cs typeface="Poppins Medium Bold"/>
              <a:sym typeface="Poppins Medium Bold"/>
            </a:endParaRPr>
          </a:p>
        </p:txBody>
      </p:sp>
      <p:sp>
        <p:nvSpPr>
          <p:cNvPr id="4" name="Freeform 4"/>
          <p:cNvSpPr/>
          <p:nvPr/>
        </p:nvSpPr>
        <p:spPr>
          <a:xfrm>
            <a:off x="11664290" y="2697139"/>
            <a:ext cx="6623710" cy="7819150"/>
          </a:xfrm>
          <a:custGeom>
            <a:avLst/>
            <a:gdLst/>
            <a:ahLst/>
            <a:cxnLst/>
            <a:rect l="l" t="t" r="r" b="b"/>
            <a:pathLst>
              <a:path w="6623710" h="7819150">
                <a:moveTo>
                  <a:pt x="0" y="0"/>
                </a:moveTo>
                <a:lnTo>
                  <a:pt x="6623710" y="0"/>
                </a:lnTo>
                <a:lnTo>
                  <a:pt x="6623710" y="7819150"/>
                </a:lnTo>
                <a:lnTo>
                  <a:pt x="0" y="7819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1500484" y="3615856"/>
            <a:ext cx="6787516" cy="6900432"/>
          </a:xfrm>
          <a:custGeom>
            <a:avLst/>
            <a:gdLst/>
            <a:ahLst/>
            <a:cxnLst/>
            <a:rect l="l" t="t" r="r" b="b"/>
            <a:pathLst>
              <a:path w="6787516" h="6900432">
                <a:moveTo>
                  <a:pt x="0" y="0"/>
                </a:moveTo>
                <a:lnTo>
                  <a:pt x="6787516" y="0"/>
                </a:lnTo>
                <a:lnTo>
                  <a:pt x="6787516" y="6900433"/>
                </a:lnTo>
                <a:lnTo>
                  <a:pt x="0" y="6900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E2D0"/>
        </a:solidFill>
        <a:effectLst/>
      </p:bgPr>
    </p:bg>
    <p:spTree>
      <p:nvGrpSpPr>
        <p:cNvPr id="1" name=""/>
        <p:cNvGrpSpPr/>
        <p:nvPr/>
      </p:nvGrpSpPr>
      <p:grpSpPr>
        <a:xfrm>
          <a:off x="0" y="0"/>
          <a:ext cx="0" cy="0"/>
          <a:chOff x="0" y="0"/>
          <a:chExt cx="0" cy="0"/>
        </a:xfrm>
      </p:grpSpPr>
      <p:grpSp>
        <p:nvGrpSpPr>
          <p:cNvPr id="2" name="Group 2"/>
          <p:cNvGrpSpPr/>
          <p:nvPr/>
        </p:nvGrpSpPr>
        <p:grpSpPr>
          <a:xfrm>
            <a:off x="3226351" y="2298047"/>
            <a:ext cx="2242778" cy="1402182"/>
            <a:chOff x="0" y="0"/>
            <a:chExt cx="2990371" cy="1869577"/>
          </a:xfrm>
        </p:grpSpPr>
        <p:grpSp>
          <p:nvGrpSpPr>
            <p:cNvPr id="3" name="Group 3"/>
            <p:cNvGrpSpPr/>
            <p:nvPr/>
          </p:nvGrpSpPr>
          <p:grpSpPr>
            <a:xfrm>
              <a:off x="0" y="0"/>
              <a:ext cx="292590" cy="345161"/>
              <a:chOff x="0" y="0"/>
              <a:chExt cx="5382837" cy="6350000"/>
            </a:xfrm>
          </p:grpSpPr>
          <p:sp>
            <p:nvSpPr>
              <p:cNvPr id="4" name="Freeform 4"/>
              <p:cNvSpPr/>
              <p:nvPr/>
            </p:nvSpPr>
            <p:spPr>
              <a:xfrm>
                <a:off x="0" y="0"/>
                <a:ext cx="5382837" cy="6350000"/>
              </a:xfrm>
              <a:custGeom>
                <a:avLst/>
                <a:gdLst/>
                <a:ahLst/>
                <a:cxnLst/>
                <a:rect l="l" t="t" r="r" b="b"/>
                <a:pathLst>
                  <a:path w="5382837" h="6350000">
                    <a:moveTo>
                      <a:pt x="2691419" y="0"/>
                    </a:moveTo>
                    <a:cubicBezTo>
                      <a:pt x="1204989" y="0"/>
                      <a:pt x="0" y="1421496"/>
                      <a:pt x="0" y="3175000"/>
                    </a:cubicBezTo>
                    <a:cubicBezTo>
                      <a:pt x="0" y="4928504"/>
                      <a:pt x="1204989" y="6350000"/>
                      <a:pt x="2691419" y="6350000"/>
                    </a:cubicBezTo>
                    <a:cubicBezTo>
                      <a:pt x="4177848" y="6350000"/>
                      <a:pt x="5382837" y="4928504"/>
                      <a:pt x="5382837" y="3175000"/>
                    </a:cubicBezTo>
                    <a:cubicBezTo>
                      <a:pt x="5382837" y="1421496"/>
                      <a:pt x="4177848" y="0"/>
                      <a:pt x="2691419" y="0"/>
                    </a:cubicBezTo>
                    <a:close/>
                  </a:path>
                </a:pathLst>
              </a:custGeom>
              <a:solidFill>
                <a:srgbClr val="FFFFFF"/>
              </a:solidFill>
            </p:spPr>
            <p:txBody>
              <a:bodyPr/>
              <a:lstStyle/>
              <a:p>
                <a:endParaRPr lang="en-US"/>
              </a:p>
            </p:txBody>
          </p:sp>
        </p:grpSp>
        <p:sp>
          <p:nvSpPr>
            <p:cNvPr id="5" name="TextBox 5"/>
            <p:cNvSpPr txBox="1"/>
            <p:nvPr/>
          </p:nvSpPr>
          <p:spPr>
            <a:xfrm>
              <a:off x="0" y="904377"/>
              <a:ext cx="2990371" cy="9652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Turn on the Facecam</a:t>
              </a:r>
            </a:p>
          </p:txBody>
        </p:sp>
      </p:grpSp>
      <p:grpSp>
        <p:nvGrpSpPr>
          <p:cNvPr id="6" name="Group 6"/>
          <p:cNvGrpSpPr/>
          <p:nvPr/>
        </p:nvGrpSpPr>
        <p:grpSpPr>
          <a:xfrm>
            <a:off x="2367830" y="4664284"/>
            <a:ext cx="2500616" cy="1764132"/>
            <a:chOff x="0" y="0"/>
            <a:chExt cx="3334155" cy="2352177"/>
          </a:xfrm>
        </p:grpSpPr>
        <p:grpSp>
          <p:nvGrpSpPr>
            <p:cNvPr id="7" name="Group 7"/>
            <p:cNvGrpSpPr/>
            <p:nvPr/>
          </p:nvGrpSpPr>
          <p:grpSpPr>
            <a:xfrm>
              <a:off x="0" y="0"/>
              <a:ext cx="345161" cy="34516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9" name="TextBox 9"/>
            <p:cNvSpPr txBox="1"/>
            <p:nvPr/>
          </p:nvSpPr>
          <p:spPr>
            <a:xfrm>
              <a:off x="0" y="904377"/>
              <a:ext cx="3334155" cy="14478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Cropping Image Dynamically</a:t>
              </a:r>
            </a:p>
          </p:txBody>
        </p:sp>
      </p:grpSp>
      <p:grpSp>
        <p:nvGrpSpPr>
          <p:cNvPr id="10" name="Group 10"/>
          <p:cNvGrpSpPr/>
          <p:nvPr/>
        </p:nvGrpSpPr>
        <p:grpSpPr>
          <a:xfrm>
            <a:off x="2367830" y="7649983"/>
            <a:ext cx="2873765" cy="1098688"/>
            <a:chOff x="0" y="0"/>
            <a:chExt cx="3831687" cy="1464917"/>
          </a:xfrm>
        </p:grpSpPr>
        <p:grpSp>
          <p:nvGrpSpPr>
            <p:cNvPr id="11" name="Group 11"/>
            <p:cNvGrpSpPr/>
            <p:nvPr/>
          </p:nvGrpSpPr>
          <p:grpSpPr>
            <a:xfrm>
              <a:off x="0" y="0"/>
              <a:ext cx="374907" cy="37490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13" name="TextBox 13"/>
            <p:cNvSpPr txBox="1"/>
            <p:nvPr/>
          </p:nvSpPr>
          <p:spPr>
            <a:xfrm>
              <a:off x="0" y="982317"/>
              <a:ext cx="3831687" cy="482600"/>
            </a:xfrm>
            <a:prstGeom prst="rect">
              <a:avLst/>
            </a:prstGeom>
          </p:spPr>
          <p:txBody>
            <a:bodyPr lIns="0" tIns="0" rIns="0" bIns="0" rtlCol="0" anchor="t">
              <a:spAutoFit/>
            </a:bodyPr>
            <a:lstStyle/>
            <a:p>
              <a:pPr algn="l">
                <a:lnSpc>
                  <a:spcPts val="2879"/>
                </a:lnSpc>
                <a:spcBef>
                  <a:spcPct val="0"/>
                </a:spcBef>
              </a:pPr>
              <a:r>
                <a:rPr lang="en-US" sz="2400">
                  <a:solidFill>
                    <a:srgbClr val="59726D"/>
                  </a:solidFill>
                  <a:latin typeface="Poppins Medium"/>
                  <a:ea typeface="Poppins Medium"/>
                  <a:cs typeface="Poppins Medium"/>
                  <a:sym typeface="Poppins Medium"/>
                </a:rPr>
                <a:t>Resizing</a:t>
              </a:r>
            </a:p>
          </p:txBody>
        </p:sp>
      </p:grpSp>
      <p:grpSp>
        <p:nvGrpSpPr>
          <p:cNvPr id="14" name="Group 14"/>
          <p:cNvGrpSpPr/>
          <p:nvPr/>
        </p:nvGrpSpPr>
        <p:grpSpPr>
          <a:xfrm>
            <a:off x="13205419" y="2479022"/>
            <a:ext cx="2645750" cy="1040232"/>
            <a:chOff x="0" y="0"/>
            <a:chExt cx="3527667" cy="1386977"/>
          </a:xfrm>
        </p:grpSpPr>
        <p:grpSp>
          <p:nvGrpSpPr>
            <p:cNvPr id="15" name="Group 15"/>
            <p:cNvGrpSpPr/>
            <p:nvPr/>
          </p:nvGrpSpPr>
          <p:grpSpPr>
            <a:xfrm>
              <a:off x="0" y="0"/>
              <a:ext cx="345161" cy="345161"/>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17" name="TextBox 17"/>
            <p:cNvSpPr txBox="1"/>
            <p:nvPr/>
          </p:nvSpPr>
          <p:spPr>
            <a:xfrm>
              <a:off x="0" y="904377"/>
              <a:ext cx="3527667" cy="4826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Normalizing</a:t>
              </a:r>
            </a:p>
          </p:txBody>
        </p:sp>
      </p:grpSp>
      <p:grpSp>
        <p:nvGrpSpPr>
          <p:cNvPr id="18" name="Group 18"/>
          <p:cNvGrpSpPr/>
          <p:nvPr/>
        </p:nvGrpSpPr>
        <p:grpSpPr>
          <a:xfrm>
            <a:off x="14041383" y="4803611"/>
            <a:ext cx="2552865" cy="1764132"/>
            <a:chOff x="0" y="0"/>
            <a:chExt cx="3403820" cy="2352177"/>
          </a:xfrm>
        </p:grpSpPr>
        <p:grpSp>
          <p:nvGrpSpPr>
            <p:cNvPr id="19" name="Group 19"/>
            <p:cNvGrpSpPr/>
            <p:nvPr/>
          </p:nvGrpSpPr>
          <p:grpSpPr>
            <a:xfrm>
              <a:off x="0" y="0"/>
              <a:ext cx="333043" cy="345161"/>
              <a:chOff x="0" y="0"/>
              <a:chExt cx="6127069" cy="6350000"/>
            </a:xfrm>
          </p:grpSpPr>
          <p:sp>
            <p:nvSpPr>
              <p:cNvPr id="20" name="Freeform 20"/>
              <p:cNvSpPr/>
              <p:nvPr/>
            </p:nvSpPr>
            <p:spPr>
              <a:xfrm>
                <a:off x="0" y="0"/>
                <a:ext cx="6127069" cy="6350000"/>
              </a:xfrm>
              <a:custGeom>
                <a:avLst/>
                <a:gdLst/>
                <a:ahLst/>
                <a:cxnLst/>
                <a:rect l="l" t="t" r="r" b="b"/>
                <a:pathLst>
                  <a:path w="6127069" h="6350000">
                    <a:moveTo>
                      <a:pt x="3063535" y="0"/>
                    </a:moveTo>
                    <a:cubicBezTo>
                      <a:pt x="1371591" y="0"/>
                      <a:pt x="0" y="1421496"/>
                      <a:pt x="0" y="3175000"/>
                    </a:cubicBezTo>
                    <a:cubicBezTo>
                      <a:pt x="0" y="4928504"/>
                      <a:pt x="1371591" y="6350000"/>
                      <a:pt x="3063535" y="6350000"/>
                    </a:cubicBezTo>
                    <a:cubicBezTo>
                      <a:pt x="4755478" y="6350000"/>
                      <a:pt x="6127069" y="4928504"/>
                      <a:pt x="6127069" y="3175000"/>
                    </a:cubicBezTo>
                    <a:cubicBezTo>
                      <a:pt x="6127069" y="1421496"/>
                      <a:pt x="4755478" y="0"/>
                      <a:pt x="3063535" y="0"/>
                    </a:cubicBezTo>
                    <a:close/>
                  </a:path>
                </a:pathLst>
              </a:custGeom>
              <a:solidFill>
                <a:srgbClr val="FFFFFF"/>
              </a:solidFill>
            </p:spPr>
            <p:txBody>
              <a:bodyPr/>
              <a:lstStyle/>
              <a:p>
                <a:endParaRPr lang="en-US"/>
              </a:p>
            </p:txBody>
          </p:sp>
        </p:grpSp>
        <p:sp>
          <p:nvSpPr>
            <p:cNvPr id="21" name="TextBox 21"/>
            <p:cNvSpPr txBox="1"/>
            <p:nvPr/>
          </p:nvSpPr>
          <p:spPr>
            <a:xfrm>
              <a:off x="0" y="904377"/>
              <a:ext cx="3403820" cy="14478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Loading trained model on cropped image</a:t>
              </a:r>
            </a:p>
          </p:txBody>
        </p:sp>
      </p:grpSp>
      <p:grpSp>
        <p:nvGrpSpPr>
          <p:cNvPr id="22" name="Group 22"/>
          <p:cNvGrpSpPr/>
          <p:nvPr/>
        </p:nvGrpSpPr>
        <p:grpSpPr>
          <a:xfrm>
            <a:off x="13677391" y="8313782"/>
            <a:ext cx="2552865" cy="1040232"/>
            <a:chOff x="0" y="0"/>
            <a:chExt cx="3403820" cy="1386977"/>
          </a:xfrm>
        </p:grpSpPr>
        <p:grpSp>
          <p:nvGrpSpPr>
            <p:cNvPr id="23" name="Group 23"/>
            <p:cNvGrpSpPr/>
            <p:nvPr/>
          </p:nvGrpSpPr>
          <p:grpSpPr>
            <a:xfrm>
              <a:off x="0" y="0"/>
              <a:ext cx="333043" cy="345161"/>
              <a:chOff x="0" y="0"/>
              <a:chExt cx="6127069" cy="6350000"/>
            </a:xfrm>
          </p:grpSpPr>
          <p:sp>
            <p:nvSpPr>
              <p:cNvPr id="24" name="Freeform 24"/>
              <p:cNvSpPr/>
              <p:nvPr/>
            </p:nvSpPr>
            <p:spPr>
              <a:xfrm>
                <a:off x="0" y="0"/>
                <a:ext cx="6127069" cy="6350000"/>
              </a:xfrm>
              <a:custGeom>
                <a:avLst/>
                <a:gdLst/>
                <a:ahLst/>
                <a:cxnLst/>
                <a:rect l="l" t="t" r="r" b="b"/>
                <a:pathLst>
                  <a:path w="6127069" h="6350000">
                    <a:moveTo>
                      <a:pt x="3063535" y="0"/>
                    </a:moveTo>
                    <a:cubicBezTo>
                      <a:pt x="1371591" y="0"/>
                      <a:pt x="0" y="1421496"/>
                      <a:pt x="0" y="3175000"/>
                    </a:cubicBezTo>
                    <a:cubicBezTo>
                      <a:pt x="0" y="4928504"/>
                      <a:pt x="1371591" y="6350000"/>
                      <a:pt x="3063535" y="6350000"/>
                    </a:cubicBezTo>
                    <a:cubicBezTo>
                      <a:pt x="4755478" y="6350000"/>
                      <a:pt x="6127069" y="4928504"/>
                      <a:pt x="6127069" y="3175000"/>
                    </a:cubicBezTo>
                    <a:cubicBezTo>
                      <a:pt x="6127069" y="1421496"/>
                      <a:pt x="4755478" y="0"/>
                      <a:pt x="3063535" y="0"/>
                    </a:cubicBezTo>
                    <a:close/>
                  </a:path>
                </a:pathLst>
              </a:custGeom>
              <a:solidFill>
                <a:srgbClr val="FFFFFF"/>
              </a:solidFill>
            </p:spPr>
            <p:txBody>
              <a:bodyPr/>
              <a:lstStyle/>
              <a:p>
                <a:endParaRPr lang="en-US"/>
              </a:p>
            </p:txBody>
          </p:sp>
        </p:grpSp>
        <p:sp>
          <p:nvSpPr>
            <p:cNvPr id="25" name="TextBox 25"/>
            <p:cNvSpPr txBox="1"/>
            <p:nvPr/>
          </p:nvSpPr>
          <p:spPr>
            <a:xfrm>
              <a:off x="0" y="904377"/>
              <a:ext cx="3403820" cy="4826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Result</a:t>
              </a:r>
            </a:p>
          </p:txBody>
        </p:sp>
      </p:grpSp>
      <p:sp>
        <p:nvSpPr>
          <p:cNvPr id="26" name="Freeform 26"/>
          <p:cNvSpPr/>
          <p:nvPr/>
        </p:nvSpPr>
        <p:spPr>
          <a:xfrm>
            <a:off x="5688543" y="2999138"/>
            <a:ext cx="6910914" cy="5652140"/>
          </a:xfrm>
          <a:custGeom>
            <a:avLst/>
            <a:gdLst/>
            <a:ahLst/>
            <a:cxnLst/>
            <a:rect l="l" t="t" r="r" b="b"/>
            <a:pathLst>
              <a:path w="6910914" h="5652140">
                <a:moveTo>
                  <a:pt x="0" y="0"/>
                </a:moveTo>
                <a:lnTo>
                  <a:pt x="6910914" y="0"/>
                </a:lnTo>
                <a:lnTo>
                  <a:pt x="6910914" y="5652141"/>
                </a:lnTo>
                <a:lnTo>
                  <a:pt x="0" y="5652141"/>
                </a:lnTo>
                <a:lnTo>
                  <a:pt x="0" y="0"/>
                </a:lnTo>
                <a:close/>
              </a:path>
            </a:pathLst>
          </a:custGeom>
          <a:blipFill>
            <a:blip r:embed="rId2"/>
            <a:stretch>
              <a:fillRect/>
            </a:stretch>
          </a:blipFill>
        </p:spPr>
        <p:txBody>
          <a:bodyPr/>
          <a:lstStyle/>
          <a:p>
            <a:endParaRPr lang="en-US"/>
          </a:p>
        </p:txBody>
      </p:sp>
      <p:sp>
        <p:nvSpPr>
          <p:cNvPr id="27" name="Freeform 27"/>
          <p:cNvSpPr/>
          <p:nvPr/>
        </p:nvSpPr>
        <p:spPr>
          <a:xfrm>
            <a:off x="12532565" y="4664284"/>
            <a:ext cx="1345707" cy="1345707"/>
          </a:xfrm>
          <a:custGeom>
            <a:avLst/>
            <a:gdLst/>
            <a:ahLst/>
            <a:cxnLst/>
            <a:rect l="l" t="t" r="r" b="b"/>
            <a:pathLst>
              <a:path w="1345707" h="1345707">
                <a:moveTo>
                  <a:pt x="0" y="0"/>
                </a:moveTo>
                <a:lnTo>
                  <a:pt x="1345707" y="0"/>
                </a:lnTo>
                <a:lnTo>
                  <a:pt x="1345707" y="1345707"/>
                </a:lnTo>
                <a:lnTo>
                  <a:pt x="0" y="1345707"/>
                </a:lnTo>
                <a:lnTo>
                  <a:pt x="0" y="0"/>
                </a:lnTo>
                <a:close/>
              </a:path>
            </a:pathLst>
          </a:custGeom>
          <a:blipFill>
            <a:blip r:embed="rId3"/>
            <a:stretch>
              <a:fillRect/>
            </a:stretch>
          </a:blipFill>
        </p:spPr>
        <p:txBody>
          <a:bodyPr/>
          <a:lstStyle/>
          <a:p>
            <a:endParaRPr lang="en-US"/>
          </a:p>
        </p:txBody>
      </p:sp>
      <p:sp>
        <p:nvSpPr>
          <p:cNvPr id="28" name="Freeform 28"/>
          <p:cNvSpPr/>
          <p:nvPr/>
        </p:nvSpPr>
        <p:spPr>
          <a:xfrm>
            <a:off x="11547700" y="2479022"/>
            <a:ext cx="1345707" cy="1345707"/>
          </a:xfrm>
          <a:custGeom>
            <a:avLst/>
            <a:gdLst/>
            <a:ahLst/>
            <a:cxnLst/>
            <a:rect l="l" t="t" r="r" b="b"/>
            <a:pathLst>
              <a:path w="1345707" h="1345707">
                <a:moveTo>
                  <a:pt x="0" y="0"/>
                </a:moveTo>
                <a:lnTo>
                  <a:pt x="1345707" y="0"/>
                </a:lnTo>
                <a:lnTo>
                  <a:pt x="1345707" y="1345707"/>
                </a:lnTo>
                <a:lnTo>
                  <a:pt x="0" y="1345707"/>
                </a:lnTo>
                <a:lnTo>
                  <a:pt x="0" y="0"/>
                </a:lnTo>
                <a:close/>
              </a:path>
            </a:pathLst>
          </a:custGeom>
          <a:blipFill>
            <a:blip r:embed="rId3"/>
            <a:stretch>
              <a:fillRect/>
            </a:stretch>
          </a:blipFill>
        </p:spPr>
        <p:txBody>
          <a:bodyPr/>
          <a:lstStyle/>
          <a:p>
            <a:endParaRPr lang="en-US"/>
          </a:p>
        </p:txBody>
      </p:sp>
      <p:sp>
        <p:nvSpPr>
          <p:cNvPr id="29" name="Freeform 29"/>
          <p:cNvSpPr/>
          <p:nvPr/>
        </p:nvSpPr>
        <p:spPr>
          <a:xfrm>
            <a:off x="11461663" y="7878893"/>
            <a:ext cx="2065723" cy="869778"/>
          </a:xfrm>
          <a:custGeom>
            <a:avLst/>
            <a:gdLst/>
            <a:ahLst/>
            <a:cxnLst/>
            <a:rect l="l" t="t" r="r" b="b"/>
            <a:pathLst>
              <a:path w="2065723" h="869778">
                <a:moveTo>
                  <a:pt x="0" y="0"/>
                </a:moveTo>
                <a:lnTo>
                  <a:pt x="2065722" y="0"/>
                </a:lnTo>
                <a:lnTo>
                  <a:pt x="2065722" y="869778"/>
                </a:lnTo>
                <a:lnTo>
                  <a:pt x="0" y="869778"/>
                </a:lnTo>
                <a:lnTo>
                  <a:pt x="0" y="0"/>
                </a:lnTo>
                <a:close/>
              </a:path>
            </a:pathLst>
          </a:custGeom>
          <a:blipFill>
            <a:blip r:embed="rId4"/>
            <a:stretch>
              <a:fillRect/>
            </a:stretch>
          </a:blipFill>
        </p:spPr>
        <p:txBody>
          <a:bodyPr/>
          <a:lstStyle/>
          <a:p>
            <a:endParaRPr lang="en-US"/>
          </a:p>
        </p:txBody>
      </p:sp>
      <p:sp>
        <p:nvSpPr>
          <p:cNvPr id="30" name="Freeform 30"/>
          <p:cNvSpPr/>
          <p:nvPr/>
        </p:nvSpPr>
        <p:spPr>
          <a:xfrm>
            <a:off x="4181189" y="7878893"/>
            <a:ext cx="2575881" cy="869778"/>
          </a:xfrm>
          <a:custGeom>
            <a:avLst/>
            <a:gdLst/>
            <a:ahLst/>
            <a:cxnLst/>
            <a:rect l="l" t="t" r="r" b="b"/>
            <a:pathLst>
              <a:path w="2575881" h="869778">
                <a:moveTo>
                  <a:pt x="0" y="0"/>
                </a:moveTo>
                <a:lnTo>
                  <a:pt x="2575881" y="0"/>
                </a:lnTo>
                <a:lnTo>
                  <a:pt x="2575881" y="869778"/>
                </a:lnTo>
                <a:lnTo>
                  <a:pt x="0" y="869778"/>
                </a:lnTo>
                <a:lnTo>
                  <a:pt x="0" y="0"/>
                </a:lnTo>
                <a:close/>
              </a:path>
            </a:pathLst>
          </a:custGeom>
          <a:blipFill>
            <a:blip r:embed="rId5"/>
            <a:stretch>
              <a:fillRect/>
            </a:stretch>
          </a:blipFill>
        </p:spPr>
        <p:txBody>
          <a:bodyPr/>
          <a:lstStyle/>
          <a:p>
            <a:endParaRPr lang="en-US"/>
          </a:p>
        </p:txBody>
      </p:sp>
      <p:sp>
        <p:nvSpPr>
          <p:cNvPr id="31" name="Freeform 31"/>
          <p:cNvSpPr/>
          <p:nvPr/>
        </p:nvSpPr>
        <p:spPr>
          <a:xfrm>
            <a:off x="4016965" y="4768200"/>
            <a:ext cx="2100693" cy="568938"/>
          </a:xfrm>
          <a:custGeom>
            <a:avLst/>
            <a:gdLst/>
            <a:ahLst/>
            <a:cxnLst/>
            <a:rect l="l" t="t" r="r" b="b"/>
            <a:pathLst>
              <a:path w="2100693" h="568938">
                <a:moveTo>
                  <a:pt x="0" y="0"/>
                </a:moveTo>
                <a:lnTo>
                  <a:pt x="2100693" y="0"/>
                </a:lnTo>
                <a:lnTo>
                  <a:pt x="2100693" y="568937"/>
                </a:lnTo>
                <a:lnTo>
                  <a:pt x="0" y="568937"/>
                </a:lnTo>
                <a:lnTo>
                  <a:pt x="0" y="0"/>
                </a:lnTo>
                <a:close/>
              </a:path>
            </a:pathLst>
          </a:custGeom>
          <a:blipFill>
            <a:blip r:embed="rId6"/>
            <a:stretch>
              <a:fillRect/>
            </a:stretch>
          </a:blipFill>
        </p:spPr>
        <p:txBody>
          <a:bodyPr/>
          <a:lstStyle/>
          <a:p>
            <a:endParaRPr lang="en-US"/>
          </a:p>
        </p:txBody>
      </p:sp>
      <p:sp>
        <p:nvSpPr>
          <p:cNvPr id="32" name="Freeform 32"/>
          <p:cNvSpPr/>
          <p:nvPr/>
        </p:nvSpPr>
        <p:spPr>
          <a:xfrm>
            <a:off x="5241596" y="2379714"/>
            <a:ext cx="1583420" cy="1544323"/>
          </a:xfrm>
          <a:custGeom>
            <a:avLst/>
            <a:gdLst/>
            <a:ahLst/>
            <a:cxnLst/>
            <a:rect l="l" t="t" r="r" b="b"/>
            <a:pathLst>
              <a:path w="1583420" h="1544323">
                <a:moveTo>
                  <a:pt x="0" y="0"/>
                </a:moveTo>
                <a:lnTo>
                  <a:pt x="1583419" y="0"/>
                </a:lnTo>
                <a:lnTo>
                  <a:pt x="1583419" y="1544323"/>
                </a:lnTo>
                <a:lnTo>
                  <a:pt x="0" y="1544323"/>
                </a:lnTo>
                <a:lnTo>
                  <a:pt x="0" y="0"/>
                </a:lnTo>
                <a:close/>
              </a:path>
            </a:pathLst>
          </a:custGeom>
          <a:blipFill>
            <a:blip r:embed="rId7"/>
            <a:stretch>
              <a:fillRect/>
            </a:stretch>
          </a:blipFill>
        </p:spPr>
        <p:txBody>
          <a:bodyPr/>
          <a:lstStyle/>
          <a:p>
            <a:endParaRPr lang="en-US"/>
          </a:p>
        </p:txBody>
      </p:sp>
      <p:sp>
        <p:nvSpPr>
          <p:cNvPr id="33" name="TextBox 33"/>
          <p:cNvSpPr txBox="1"/>
          <p:nvPr/>
        </p:nvSpPr>
        <p:spPr>
          <a:xfrm>
            <a:off x="4610609" y="674392"/>
            <a:ext cx="9066783" cy="828675"/>
          </a:xfrm>
          <a:prstGeom prst="rect">
            <a:avLst/>
          </a:prstGeom>
        </p:spPr>
        <p:txBody>
          <a:bodyPr lIns="0" tIns="0" rIns="0" bIns="0" rtlCol="0" anchor="t">
            <a:spAutoFit/>
          </a:bodyPr>
          <a:lstStyle/>
          <a:p>
            <a:pPr algn="ctr">
              <a:lnSpc>
                <a:spcPts val="6599"/>
              </a:lnSpc>
            </a:pPr>
            <a:r>
              <a:rPr lang="en-US" sz="5499" b="1" spc="329">
                <a:solidFill>
                  <a:srgbClr val="59726D"/>
                </a:solidFill>
                <a:latin typeface="Poppins Medium Bold"/>
                <a:ea typeface="Poppins Medium Bold"/>
                <a:cs typeface="Poppins Medium Bold"/>
                <a:sym typeface="Poppins Medium Bold"/>
              </a:rPr>
              <a:t>METHOD 1: FACECAM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0C7AD"/>
        </a:solidFill>
        <a:effectLst/>
      </p:bgPr>
    </p:bg>
    <p:spTree>
      <p:nvGrpSpPr>
        <p:cNvPr id="1" name=""/>
        <p:cNvGrpSpPr/>
        <p:nvPr/>
      </p:nvGrpSpPr>
      <p:grpSpPr>
        <a:xfrm>
          <a:off x="0" y="0"/>
          <a:ext cx="0" cy="0"/>
          <a:chOff x="0" y="0"/>
          <a:chExt cx="0" cy="0"/>
        </a:xfrm>
      </p:grpSpPr>
      <p:sp>
        <p:nvSpPr>
          <p:cNvPr id="2" name="Freeform 2"/>
          <p:cNvSpPr/>
          <p:nvPr/>
        </p:nvSpPr>
        <p:spPr>
          <a:xfrm rot="1146563">
            <a:off x="11314141" y="2446871"/>
            <a:ext cx="8133708" cy="6433023"/>
          </a:xfrm>
          <a:custGeom>
            <a:avLst/>
            <a:gdLst/>
            <a:ahLst/>
            <a:cxnLst/>
            <a:rect l="l" t="t" r="r" b="b"/>
            <a:pathLst>
              <a:path w="8133708" h="6433023">
                <a:moveTo>
                  <a:pt x="0" y="0"/>
                </a:moveTo>
                <a:lnTo>
                  <a:pt x="8133708" y="0"/>
                </a:lnTo>
                <a:lnTo>
                  <a:pt x="8133708" y="6433023"/>
                </a:lnTo>
                <a:lnTo>
                  <a:pt x="0" y="6433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847017" y="3962570"/>
            <a:ext cx="6278434" cy="6324430"/>
          </a:xfrm>
          <a:custGeom>
            <a:avLst/>
            <a:gdLst/>
            <a:ahLst/>
            <a:cxnLst/>
            <a:rect l="l" t="t" r="r" b="b"/>
            <a:pathLst>
              <a:path w="6278434" h="6324430">
                <a:moveTo>
                  <a:pt x="0" y="0"/>
                </a:moveTo>
                <a:lnTo>
                  <a:pt x="6278434" y="0"/>
                </a:lnTo>
                <a:lnTo>
                  <a:pt x="6278434" y="6324430"/>
                </a:lnTo>
                <a:lnTo>
                  <a:pt x="0" y="63244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1560997"/>
            <a:ext cx="10460010" cy="4267200"/>
          </a:xfrm>
          <a:prstGeom prst="rect">
            <a:avLst/>
          </a:prstGeom>
        </p:spPr>
        <p:txBody>
          <a:bodyPr lIns="0" tIns="0" rIns="0" bIns="0" rtlCol="0" anchor="t">
            <a:spAutoFit/>
          </a:bodyPr>
          <a:lstStyle/>
          <a:p>
            <a:pPr algn="l">
              <a:lnSpc>
                <a:spcPts val="4230"/>
              </a:lnSpc>
            </a:pPr>
            <a:r>
              <a:rPr lang="en-US" sz="3525" b="1">
                <a:solidFill>
                  <a:srgbClr val="FFFFFF"/>
                </a:solidFill>
                <a:latin typeface="Poppins Medium Bold"/>
                <a:ea typeface="Poppins Medium Bold"/>
                <a:cs typeface="Poppins Medium Bold"/>
                <a:sym typeface="Poppins Medium Bold"/>
              </a:rPr>
              <a:t>      </a:t>
            </a:r>
            <a:r>
              <a:rPr lang="en-US" sz="3525" b="1" u="sng">
                <a:solidFill>
                  <a:srgbClr val="FFFFFF"/>
                </a:solidFill>
                <a:latin typeface="Poppins Medium Bold"/>
                <a:ea typeface="Poppins Medium Bold"/>
                <a:cs typeface="Poppins Medium Bold"/>
                <a:sym typeface="Poppins Medium Bold"/>
              </a:rPr>
              <a:t>FACE DETECTION:</a:t>
            </a:r>
          </a:p>
          <a:p>
            <a:pPr marL="761049" lvl="1" indent="-380525" algn="l">
              <a:lnSpc>
                <a:spcPts val="4230"/>
              </a:lnSpc>
              <a:buFont typeface="Arial"/>
              <a:buChar char="•"/>
            </a:pPr>
            <a:r>
              <a:rPr lang="en-US" sz="3525" b="1">
                <a:solidFill>
                  <a:srgbClr val="FFFFFF"/>
                </a:solidFill>
                <a:latin typeface="Poppins Medium Bold"/>
                <a:ea typeface="Poppins Medium Bold"/>
                <a:cs typeface="Poppins Medium Bold"/>
                <a:sym typeface="Poppins Medium Bold"/>
              </a:rPr>
              <a:t>Face detection is an AI based computer technology used to find and identify human faces in digital images. </a:t>
            </a:r>
          </a:p>
          <a:p>
            <a:pPr marL="761049" lvl="1" indent="-380525" algn="l">
              <a:lnSpc>
                <a:spcPts val="4230"/>
              </a:lnSpc>
              <a:buFont typeface="Arial"/>
              <a:buChar char="•"/>
            </a:pPr>
            <a:r>
              <a:rPr lang="en-US" sz="3525" b="1">
                <a:solidFill>
                  <a:srgbClr val="FFFFFF"/>
                </a:solidFill>
                <a:latin typeface="Poppins Medium Bold"/>
                <a:ea typeface="Poppins Medium Bold"/>
                <a:cs typeface="Poppins Medium Bold"/>
                <a:sym typeface="Poppins Medium Bold"/>
              </a:rPr>
              <a:t>This system is able to identify that there is a human face present in an image or video.</a:t>
            </a:r>
          </a:p>
          <a:p>
            <a:pPr algn="l">
              <a:lnSpc>
                <a:spcPts val="4230"/>
              </a:lnSpc>
            </a:pPr>
            <a:endParaRPr lang="en-US" sz="3525" b="1">
              <a:solidFill>
                <a:srgbClr val="FFFFFF"/>
              </a:solidFill>
              <a:latin typeface="Poppins Medium Bold"/>
              <a:ea typeface="Poppins Medium Bold"/>
              <a:cs typeface="Poppins Medium Bold"/>
              <a:sym typeface="Poppins Medium Bold"/>
            </a:endParaRPr>
          </a:p>
        </p:txBody>
      </p:sp>
      <p:sp>
        <p:nvSpPr>
          <p:cNvPr id="5" name="TextBox 5"/>
          <p:cNvSpPr txBox="1"/>
          <p:nvPr/>
        </p:nvSpPr>
        <p:spPr>
          <a:xfrm>
            <a:off x="4858068" y="454538"/>
            <a:ext cx="8571864" cy="838200"/>
          </a:xfrm>
          <a:prstGeom prst="rect">
            <a:avLst/>
          </a:prstGeom>
        </p:spPr>
        <p:txBody>
          <a:bodyPr lIns="0" tIns="0" rIns="0" bIns="0" rtlCol="0" anchor="t">
            <a:spAutoFit/>
          </a:bodyPr>
          <a:lstStyle/>
          <a:p>
            <a:pPr algn="ctr">
              <a:lnSpc>
                <a:spcPts val="6696"/>
              </a:lnSpc>
              <a:spcBef>
                <a:spcPct val="0"/>
              </a:spcBef>
            </a:pPr>
            <a:r>
              <a:rPr lang="en-US" sz="5580" b="1">
                <a:solidFill>
                  <a:srgbClr val="000000"/>
                </a:solidFill>
                <a:latin typeface="Poppins Medium Bold"/>
                <a:ea typeface="Poppins Medium Bold"/>
                <a:cs typeface="Poppins Medium Bold"/>
                <a:sym typeface="Poppins Medium Bold"/>
              </a:rPr>
              <a:t>INTRODUCTION</a:t>
            </a:r>
          </a:p>
        </p:txBody>
      </p:sp>
      <p:sp>
        <p:nvSpPr>
          <p:cNvPr id="6" name="TextBox 6"/>
          <p:cNvSpPr txBox="1"/>
          <p:nvPr/>
        </p:nvSpPr>
        <p:spPr>
          <a:xfrm>
            <a:off x="1028700" y="5531363"/>
            <a:ext cx="10460010" cy="4800600"/>
          </a:xfrm>
          <a:prstGeom prst="rect">
            <a:avLst/>
          </a:prstGeom>
        </p:spPr>
        <p:txBody>
          <a:bodyPr lIns="0" tIns="0" rIns="0" bIns="0" rtlCol="0" anchor="t">
            <a:spAutoFit/>
          </a:bodyPr>
          <a:lstStyle/>
          <a:p>
            <a:pPr algn="l">
              <a:lnSpc>
                <a:spcPts val="4230"/>
              </a:lnSpc>
            </a:pPr>
            <a:r>
              <a:rPr lang="en-US" sz="3525" b="1">
                <a:solidFill>
                  <a:srgbClr val="FFFFFF"/>
                </a:solidFill>
                <a:latin typeface="Poppins Medium Bold"/>
                <a:ea typeface="Poppins Medium Bold"/>
                <a:cs typeface="Poppins Medium Bold"/>
                <a:sym typeface="Poppins Medium Bold"/>
              </a:rPr>
              <a:t>      </a:t>
            </a:r>
            <a:r>
              <a:rPr lang="en-US" sz="3525" b="1" u="sng">
                <a:solidFill>
                  <a:srgbClr val="FFFFFF"/>
                </a:solidFill>
                <a:latin typeface="Poppins Medium Bold"/>
                <a:ea typeface="Poppins Medium Bold"/>
                <a:cs typeface="Poppins Medium Bold"/>
                <a:sym typeface="Poppins Medium Bold"/>
              </a:rPr>
              <a:t>FACE MASK DETECTION:</a:t>
            </a:r>
          </a:p>
          <a:p>
            <a:pPr marL="761049" lvl="1" indent="-380525" algn="l">
              <a:lnSpc>
                <a:spcPts val="4230"/>
              </a:lnSpc>
              <a:buFont typeface="Arial"/>
              <a:buChar char="•"/>
            </a:pPr>
            <a:r>
              <a:rPr lang="en-US" sz="3525" b="1">
                <a:solidFill>
                  <a:srgbClr val="FFFFFF"/>
                </a:solidFill>
                <a:latin typeface="Poppins Medium Bold"/>
                <a:ea typeface="Poppins Medium Bold"/>
                <a:cs typeface="Poppins Medium Bold"/>
                <a:sym typeface="Poppins Medium Bold"/>
              </a:rPr>
              <a:t>In these COVID-19, times wearing of mask is most essential for our safety. </a:t>
            </a:r>
          </a:p>
          <a:p>
            <a:pPr marL="761049" lvl="1" indent="-380525" algn="l">
              <a:lnSpc>
                <a:spcPts val="4230"/>
              </a:lnSpc>
              <a:buFont typeface="Arial"/>
              <a:buChar char="•"/>
            </a:pPr>
            <a:r>
              <a:rPr lang="en-US" sz="3525" b="1">
                <a:solidFill>
                  <a:srgbClr val="FFFFFF"/>
                </a:solidFill>
                <a:latin typeface="Poppins Medium Bold"/>
                <a:ea typeface="Poppins Medium Bold"/>
                <a:cs typeface="Poppins Medium Bold"/>
                <a:sym typeface="Poppins Medium Bold"/>
              </a:rPr>
              <a:t>Face mask detection is a system to recognize, if a user is wearing or not wearing a mask. </a:t>
            </a:r>
          </a:p>
          <a:p>
            <a:pPr marL="761049" lvl="1" indent="-380525" algn="l">
              <a:lnSpc>
                <a:spcPts val="4230"/>
              </a:lnSpc>
              <a:buFont typeface="Arial"/>
              <a:buChar char="•"/>
            </a:pPr>
            <a:r>
              <a:rPr lang="en-US" sz="3525" b="1">
                <a:solidFill>
                  <a:srgbClr val="FFFFFF"/>
                </a:solidFill>
                <a:latin typeface="Poppins Medium Bold"/>
                <a:ea typeface="Poppins Medium Bold"/>
                <a:cs typeface="Poppins Medium Bold"/>
                <a:sym typeface="Poppins Medium Bold"/>
              </a:rPr>
              <a:t>It detects the people with orwithout a mask. </a:t>
            </a:r>
          </a:p>
          <a:p>
            <a:pPr algn="l">
              <a:lnSpc>
                <a:spcPts val="4230"/>
              </a:lnSpc>
            </a:pPr>
            <a:endParaRPr lang="en-US" sz="3525" b="1">
              <a:solidFill>
                <a:srgbClr val="FFFFFF"/>
              </a:solidFill>
              <a:latin typeface="Poppins Medium Bold"/>
              <a:ea typeface="Poppins Medium Bold"/>
              <a:cs typeface="Poppins Medium Bold"/>
              <a:sym typeface="Poppins Medium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E2D0"/>
        </a:solidFill>
        <a:effectLst/>
      </p:bgPr>
    </p:bg>
    <p:spTree>
      <p:nvGrpSpPr>
        <p:cNvPr id="1" name=""/>
        <p:cNvGrpSpPr/>
        <p:nvPr/>
      </p:nvGrpSpPr>
      <p:grpSpPr>
        <a:xfrm>
          <a:off x="0" y="0"/>
          <a:ext cx="0" cy="0"/>
          <a:chOff x="0" y="0"/>
          <a:chExt cx="0" cy="0"/>
        </a:xfrm>
      </p:grpSpPr>
      <p:grpSp>
        <p:nvGrpSpPr>
          <p:cNvPr id="2" name="Group 2"/>
          <p:cNvGrpSpPr/>
          <p:nvPr/>
        </p:nvGrpSpPr>
        <p:grpSpPr>
          <a:xfrm>
            <a:off x="3226351" y="2298047"/>
            <a:ext cx="2242778" cy="1402182"/>
            <a:chOff x="0" y="0"/>
            <a:chExt cx="2990371" cy="1869577"/>
          </a:xfrm>
        </p:grpSpPr>
        <p:grpSp>
          <p:nvGrpSpPr>
            <p:cNvPr id="3" name="Group 3"/>
            <p:cNvGrpSpPr/>
            <p:nvPr/>
          </p:nvGrpSpPr>
          <p:grpSpPr>
            <a:xfrm>
              <a:off x="0" y="0"/>
              <a:ext cx="292590" cy="345161"/>
              <a:chOff x="0" y="0"/>
              <a:chExt cx="5382837" cy="6350000"/>
            </a:xfrm>
          </p:grpSpPr>
          <p:sp>
            <p:nvSpPr>
              <p:cNvPr id="4" name="Freeform 4"/>
              <p:cNvSpPr/>
              <p:nvPr/>
            </p:nvSpPr>
            <p:spPr>
              <a:xfrm>
                <a:off x="0" y="0"/>
                <a:ext cx="5382837" cy="6350000"/>
              </a:xfrm>
              <a:custGeom>
                <a:avLst/>
                <a:gdLst/>
                <a:ahLst/>
                <a:cxnLst/>
                <a:rect l="l" t="t" r="r" b="b"/>
                <a:pathLst>
                  <a:path w="5382837" h="6350000">
                    <a:moveTo>
                      <a:pt x="2691419" y="0"/>
                    </a:moveTo>
                    <a:cubicBezTo>
                      <a:pt x="1204989" y="0"/>
                      <a:pt x="0" y="1421496"/>
                      <a:pt x="0" y="3175000"/>
                    </a:cubicBezTo>
                    <a:cubicBezTo>
                      <a:pt x="0" y="4928504"/>
                      <a:pt x="1204989" y="6350000"/>
                      <a:pt x="2691419" y="6350000"/>
                    </a:cubicBezTo>
                    <a:cubicBezTo>
                      <a:pt x="4177848" y="6350000"/>
                      <a:pt x="5382837" y="4928504"/>
                      <a:pt x="5382837" y="3175000"/>
                    </a:cubicBezTo>
                    <a:cubicBezTo>
                      <a:pt x="5382837" y="1421496"/>
                      <a:pt x="4177848" y="0"/>
                      <a:pt x="2691419" y="0"/>
                    </a:cubicBezTo>
                    <a:close/>
                  </a:path>
                </a:pathLst>
              </a:custGeom>
              <a:solidFill>
                <a:srgbClr val="FFFFFF"/>
              </a:solidFill>
            </p:spPr>
            <p:txBody>
              <a:bodyPr/>
              <a:lstStyle/>
              <a:p>
                <a:endParaRPr lang="en-US"/>
              </a:p>
            </p:txBody>
          </p:sp>
        </p:grpSp>
        <p:sp>
          <p:nvSpPr>
            <p:cNvPr id="5" name="TextBox 5"/>
            <p:cNvSpPr txBox="1"/>
            <p:nvPr/>
          </p:nvSpPr>
          <p:spPr>
            <a:xfrm>
              <a:off x="0" y="904377"/>
              <a:ext cx="2990371" cy="9652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Upload an image</a:t>
              </a:r>
            </a:p>
          </p:txBody>
        </p:sp>
      </p:grpSp>
      <p:grpSp>
        <p:nvGrpSpPr>
          <p:cNvPr id="6" name="Group 6"/>
          <p:cNvGrpSpPr/>
          <p:nvPr/>
        </p:nvGrpSpPr>
        <p:grpSpPr>
          <a:xfrm>
            <a:off x="2367830" y="4664284"/>
            <a:ext cx="2500616" cy="1040232"/>
            <a:chOff x="0" y="0"/>
            <a:chExt cx="3334155" cy="1386977"/>
          </a:xfrm>
        </p:grpSpPr>
        <p:grpSp>
          <p:nvGrpSpPr>
            <p:cNvPr id="7" name="Group 7"/>
            <p:cNvGrpSpPr/>
            <p:nvPr/>
          </p:nvGrpSpPr>
          <p:grpSpPr>
            <a:xfrm>
              <a:off x="0" y="0"/>
              <a:ext cx="345161" cy="34516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9" name="TextBox 9"/>
            <p:cNvSpPr txBox="1"/>
            <p:nvPr/>
          </p:nvSpPr>
          <p:spPr>
            <a:xfrm>
              <a:off x="0" y="904377"/>
              <a:ext cx="3334155" cy="4826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Preprocessing</a:t>
              </a:r>
            </a:p>
          </p:txBody>
        </p:sp>
      </p:grpSp>
      <p:grpSp>
        <p:nvGrpSpPr>
          <p:cNvPr id="10" name="Group 10"/>
          <p:cNvGrpSpPr/>
          <p:nvPr/>
        </p:nvGrpSpPr>
        <p:grpSpPr>
          <a:xfrm>
            <a:off x="2133680" y="7649983"/>
            <a:ext cx="3107915" cy="1098688"/>
            <a:chOff x="0" y="0"/>
            <a:chExt cx="4143887" cy="1464917"/>
          </a:xfrm>
        </p:grpSpPr>
        <p:grpSp>
          <p:nvGrpSpPr>
            <p:cNvPr id="11" name="Group 11"/>
            <p:cNvGrpSpPr/>
            <p:nvPr/>
          </p:nvGrpSpPr>
          <p:grpSpPr>
            <a:xfrm>
              <a:off x="0" y="0"/>
              <a:ext cx="405454" cy="374907"/>
              <a:chOff x="0" y="0"/>
              <a:chExt cx="6867389" cy="6350000"/>
            </a:xfrm>
          </p:grpSpPr>
          <p:sp>
            <p:nvSpPr>
              <p:cNvPr id="12" name="Freeform 12"/>
              <p:cNvSpPr/>
              <p:nvPr/>
            </p:nvSpPr>
            <p:spPr>
              <a:xfrm>
                <a:off x="0" y="0"/>
                <a:ext cx="6867389" cy="6350000"/>
              </a:xfrm>
              <a:custGeom>
                <a:avLst/>
                <a:gdLst/>
                <a:ahLst/>
                <a:cxnLst/>
                <a:rect l="l" t="t" r="r" b="b"/>
                <a:pathLst>
                  <a:path w="6867389" h="6350000">
                    <a:moveTo>
                      <a:pt x="3433694" y="0"/>
                    </a:moveTo>
                    <a:cubicBezTo>
                      <a:pt x="1537317" y="0"/>
                      <a:pt x="0" y="1421496"/>
                      <a:pt x="0" y="3175000"/>
                    </a:cubicBezTo>
                    <a:cubicBezTo>
                      <a:pt x="0" y="4928504"/>
                      <a:pt x="1537317" y="6350000"/>
                      <a:pt x="3433694" y="6350000"/>
                    </a:cubicBezTo>
                    <a:cubicBezTo>
                      <a:pt x="5330072" y="6350000"/>
                      <a:pt x="6867389" y="4928504"/>
                      <a:pt x="6867389" y="3175000"/>
                    </a:cubicBezTo>
                    <a:cubicBezTo>
                      <a:pt x="6867389" y="1421496"/>
                      <a:pt x="5330072" y="0"/>
                      <a:pt x="3433694" y="0"/>
                    </a:cubicBezTo>
                    <a:close/>
                  </a:path>
                </a:pathLst>
              </a:custGeom>
              <a:solidFill>
                <a:srgbClr val="FFFFFF"/>
              </a:solidFill>
            </p:spPr>
            <p:txBody>
              <a:bodyPr/>
              <a:lstStyle/>
              <a:p>
                <a:endParaRPr lang="en-US"/>
              </a:p>
            </p:txBody>
          </p:sp>
        </p:grpSp>
        <p:sp>
          <p:nvSpPr>
            <p:cNvPr id="13" name="TextBox 13"/>
            <p:cNvSpPr txBox="1"/>
            <p:nvPr/>
          </p:nvSpPr>
          <p:spPr>
            <a:xfrm>
              <a:off x="0" y="982317"/>
              <a:ext cx="4143887" cy="482600"/>
            </a:xfrm>
            <a:prstGeom prst="rect">
              <a:avLst/>
            </a:prstGeom>
          </p:spPr>
          <p:txBody>
            <a:bodyPr lIns="0" tIns="0" rIns="0" bIns="0" rtlCol="0" anchor="t">
              <a:spAutoFit/>
            </a:bodyPr>
            <a:lstStyle/>
            <a:p>
              <a:pPr algn="l">
                <a:lnSpc>
                  <a:spcPts val="2879"/>
                </a:lnSpc>
                <a:spcBef>
                  <a:spcPct val="0"/>
                </a:spcBef>
              </a:pPr>
              <a:r>
                <a:rPr lang="en-US" sz="2400">
                  <a:solidFill>
                    <a:srgbClr val="59726D"/>
                  </a:solidFill>
                  <a:latin typeface="Poppins Medium"/>
                  <a:ea typeface="Poppins Medium"/>
                  <a:cs typeface="Poppins Medium"/>
                  <a:sym typeface="Poppins Medium"/>
                </a:rPr>
                <a:t>Model Loading</a:t>
              </a:r>
            </a:p>
          </p:txBody>
        </p:sp>
      </p:grpSp>
      <p:grpSp>
        <p:nvGrpSpPr>
          <p:cNvPr id="14" name="Group 14"/>
          <p:cNvGrpSpPr/>
          <p:nvPr/>
        </p:nvGrpSpPr>
        <p:grpSpPr>
          <a:xfrm>
            <a:off x="13205419" y="2479022"/>
            <a:ext cx="2645750" cy="1040232"/>
            <a:chOff x="0" y="0"/>
            <a:chExt cx="3527667" cy="1386977"/>
          </a:xfrm>
        </p:grpSpPr>
        <p:grpSp>
          <p:nvGrpSpPr>
            <p:cNvPr id="15" name="Group 15"/>
            <p:cNvGrpSpPr/>
            <p:nvPr/>
          </p:nvGrpSpPr>
          <p:grpSpPr>
            <a:xfrm>
              <a:off x="0" y="0"/>
              <a:ext cx="345161" cy="345161"/>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17" name="TextBox 17"/>
            <p:cNvSpPr txBox="1"/>
            <p:nvPr/>
          </p:nvSpPr>
          <p:spPr>
            <a:xfrm>
              <a:off x="0" y="904377"/>
              <a:ext cx="3527667" cy="4826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Prediction</a:t>
              </a:r>
            </a:p>
          </p:txBody>
        </p:sp>
      </p:grpSp>
      <p:grpSp>
        <p:nvGrpSpPr>
          <p:cNvPr id="18" name="Group 18"/>
          <p:cNvGrpSpPr/>
          <p:nvPr/>
        </p:nvGrpSpPr>
        <p:grpSpPr>
          <a:xfrm>
            <a:off x="14041383" y="4803611"/>
            <a:ext cx="2552865" cy="1040232"/>
            <a:chOff x="0" y="0"/>
            <a:chExt cx="3403820" cy="1386977"/>
          </a:xfrm>
        </p:grpSpPr>
        <p:grpSp>
          <p:nvGrpSpPr>
            <p:cNvPr id="19" name="Group 19"/>
            <p:cNvGrpSpPr/>
            <p:nvPr/>
          </p:nvGrpSpPr>
          <p:grpSpPr>
            <a:xfrm>
              <a:off x="0" y="0"/>
              <a:ext cx="333043" cy="345161"/>
              <a:chOff x="0" y="0"/>
              <a:chExt cx="6127069" cy="6350000"/>
            </a:xfrm>
          </p:grpSpPr>
          <p:sp>
            <p:nvSpPr>
              <p:cNvPr id="20" name="Freeform 20"/>
              <p:cNvSpPr/>
              <p:nvPr/>
            </p:nvSpPr>
            <p:spPr>
              <a:xfrm>
                <a:off x="0" y="0"/>
                <a:ext cx="6127069" cy="6350000"/>
              </a:xfrm>
              <a:custGeom>
                <a:avLst/>
                <a:gdLst/>
                <a:ahLst/>
                <a:cxnLst/>
                <a:rect l="l" t="t" r="r" b="b"/>
                <a:pathLst>
                  <a:path w="6127069" h="6350000">
                    <a:moveTo>
                      <a:pt x="3063535" y="0"/>
                    </a:moveTo>
                    <a:cubicBezTo>
                      <a:pt x="1371591" y="0"/>
                      <a:pt x="0" y="1421496"/>
                      <a:pt x="0" y="3175000"/>
                    </a:cubicBezTo>
                    <a:cubicBezTo>
                      <a:pt x="0" y="4928504"/>
                      <a:pt x="1371591" y="6350000"/>
                      <a:pt x="3063535" y="6350000"/>
                    </a:cubicBezTo>
                    <a:cubicBezTo>
                      <a:pt x="4755478" y="6350000"/>
                      <a:pt x="6127069" y="4928504"/>
                      <a:pt x="6127069" y="3175000"/>
                    </a:cubicBezTo>
                    <a:cubicBezTo>
                      <a:pt x="6127069" y="1421496"/>
                      <a:pt x="4755478" y="0"/>
                      <a:pt x="3063535" y="0"/>
                    </a:cubicBezTo>
                    <a:close/>
                  </a:path>
                </a:pathLst>
              </a:custGeom>
              <a:solidFill>
                <a:srgbClr val="FFFFFF"/>
              </a:solidFill>
            </p:spPr>
            <p:txBody>
              <a:bodyPr/>
              <a:lstStyle/>
              <a:p>
                <a:endParaRPr lang="en-US"/>
              </a:p>
            </p:txBody>
          </p:sp>
        </p:grpSp>
        <p:sp>
          <p:nvSpPr>
            <p:cNvPr id="21" name="TextBox 21"/>
            <p:cNvSpPr txBox="1"/>
            <p:nvPr/>
          </p:nvSpPr>
          <p:spPr>
            <a:xfrm>
              <a:off x="0" y="904377"/>
              <a:ext cx="3403820" cy="4826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Result</a:t>
              </a:r>
            </a:p>
          </p:txBody>
        </p:sp>
      </p:grpSp>
      <p:grpSp>
        <p:nvGrpSpPr>
          <p:cNvPr id="22" name="Group 22"/>
          <p:cNvGrpSpPr/>
          <p:nvPr/>
        </p:nvGrpSpPr>
        <p:grpSpPr>
          <a:xfrm>
            <a:off x="13677391" y="8313782"/>
            <a:ext cx="2552865" cy="1040232"/>
            <a:chOff x="0" y="0"/>
            <a:chExt cx="3403820" cy="1386977"/>
          </a:xfrm>
        </p:grpSpPr>
        <p:grpSp>
          <p:nvGrpSpPr>
            <p:cNvPr id="23" name="Group 23"/>
            <p:cNvGrpSpPr/>
            <p:nvPr/>
          </p:nvGrpSpPr>
          <p:grpSpPr>
            <a:xfrm>
              <a:off x="0" y="0"/>
              <a:ext cx="333043" cy="345161"/>
              <a:chOff x="0" y="0"/>
              <a:chExt cx="6127069" cy="6350000"/>
            </a:xfrm>
          </p:grpSpPr>
          <p:sp>
            <p:nvSpPr>
              <p:cNvPr id="24" name="Freeform 24"/>
              <p:cNvSpPr/>
              <p:nvPr/>
            </p:nvSpPr>
            <p:spPr>
              <a:xfrm>
                <a:off x="0" y="0"/>
                <a:ext cx="6127069" cy="6350000"/>
              </a:xfrm>
              <a:custGeom>
                <a:avLst/>
                <a:gdLst/>
                <a:ahLst/>
                <a:cxnLst/>
                <a:rect l="l" t="t" r="r" b="b"/>
                <a:pathLst>
                  <a:path w="6127069" h="6350000">
                    <a:moveTo>
                      <a:pt x="3063535" y="0"/>
                    </a:moveTo>
                    <a:cubicBezTo>
                      <a:pt x="1371591" y="0"/>
                      <a:pt x="0" y="1421496"/>
                      <a:pt x="0" y="3175000"/>
                    </a:cubicBezTo>
                    <a:cubicBezTo>
                      <a:pt x="0" y="4928504"/>
                      <a:pt x="1371591" y="6350000"/>
                      <a:pt x="3063535" y="6350000"/>
                    </a:cubicBezTo>
                    <a:cubicBezTo>
                      <a:pt x="4755478" y="6350000"/>
                      <a:pt x="6127069" y="4928504"/>
                      <a:pt x="6127069" y="3175000"/>
                    </a:cubicBezTo>
                    <a:cubicBezTo>
                      <a:pt x="6127069" y="1421496"/>
                      <a:pt x="4755478" y="0"/>
                      <a:pt x="3063535" y="0"/>
                    </a:cubicBezTo>
                    <a:close/>
                  </a:path>
                </a:pathLst>
              </a:custGeom>
              <a:solidFill>
                <a:srgbClr val="FFFFFF"/>
              </a:solidFill>
            </p:spPr>
            <p:txBody>
              <a:bodyPr/>
              <a:lstStyle/>
              <a:p>
                <a:endParaRPr lang="en-US"/>
              </a:p>
            </p:txBody>
          </p:sp>
        </p:grpSp>
        <p:sp>
          <p:nvSpPr>
            <p:cNvPr id="25" name="TextBox 25"/>
            <p:cNvSpPr txBox="1"/>
            <p:nvPr/>
          </p:nvSpPr>
          <p:spPr>
            <a:xfrm>
              <a:off x="0" y="904377"/>
              <a:ext cx="3403820" cy="482600"/>
            </a:xfrm>
            <a:prstGeom prst="rect">
              <a:avLst/>
            </a:prstGeom>
          </p:spPr>
          <p:txBody>
            <a:bodyPr lIns="0" tIns="0" rIns="0" bIns="0" rtlCol="0" anchor="t">
              <a:spAutoFit/>
            </a:bodyPr>
            <a:lstStyle/>
            <a:p>
              <a:pPr algn="l">
                <a:lnSpc>
                  <a:spcPts val="2879"/>
                </a:lnSpc>
                <a:spcBef>
                  <a:spcPct val="0"/>
                </a:spcBef>
              </a:pPr>
              <a:r>
                <a:rPr lang="en-US" sz="2399">
                  <a:solidFill>
                    <a:srgbClr val="59726D"/>
                  </a:solidFill>
                  <a:latin typeface="Poppins Medium"/>
                  <a:ea typeface="Poppins Medium"/>
                  <a:cs typeface="Poppins Medium"/>
                  <a:sym typeface="Poppins Medium"/>
                </a:rPr>
                <a:t>Display Result</a:t>
              </a:r>
            </a:p>
          </p:txBody>
        </p:sp>
      </p:grpSp>
      <p:sp>
        <p:nvSpPr>
          <p:cNvPr id="26" name="Freeform 26"/>
          <p:cNvSpPr/>
          <p:nvPr/>
        </p:nvSpPr>
        <p:spPr>
          <a:xfrm>
            <a:off x="5688543" y="2999138"/>
            <a:ext cx="6910914" cy="5652140"/>
          </a:xfrm>
          <a:custGeom>
            <a:avLst/>
            <a:gdLst/>
            <a:ahLst/>
            <a:cxnLst/>
            <a:rect l="l" t="t" r="r" b="b"/>
            <a:pathLst>
              <a:path w="6910914" h="5652140">
                <a:moveTo>
                  <a:pt x="0" y="0"/>
                </a:moveTo>
                <a:lnTo>
                  <a:pt x="6910914" y="0"/>
                </a:lnTo>
                <a:lnTo>
                  <a:pt x="6910914" y="5652141"/>
                </a:lnTo>
                <a:lnTo>
                  <a:pt x="0" y="5652141"/>
                </a:lnTo>
                <a:lnTo>
                  <a:pt x="0" y="0"/>
                </a:lnTo>
                <a:close/>
              </a:path>
            </a:pathLst>
          </a:custGeom>
          <a:blipFill>
            <a:blip r:embed="rId2"/>
            <a:stretch>
              <a:fillRect/>
            </a:stretch>
          </a:blipFill>
        </p:spPr>
        <p:txBody>
          <a:bodyPr/>
          <a:lstStyle/>
          <a:p>
            <a:endParaRPr lang="en-US"/>
          </a:p>
        </p:txBody>
      </p:sp>
      <p:sp>
        <p:nvSpPr>
          <p:cNvPr id="27" name="Freeform 27"/>
          <p:cNvSpPr/>
          <p:nvPr/>
        </p:nvSpPr>
        <p:spPr>
          <a:xfrm>
            <a:off x="12532565" y="4664284"/>
            <a:ext cx="1345707" cy="1345707"/>
          </a:xfrm>
          <a:custGeom>
            <a:avLst/>
            <a:gdLst/>
            <a:ahLst/>
            <a:cxnLst/>
            <a:rect l="l" t="t" r="r" b="b"/>
            <a:pathLst>
              <a:path w="1345707" h="1345707">
                <a:moveTo>
                  <a:pt x="0" y="0"/>
                </a:moveTo>
                <a:lnTo>
                  <a:pt x="1345707" y="0"/>
                </a:lnTo>
                <a:lnTo>
                  <a:pt x="1345707" y="1345707"/>
                </a:lnTo>
                <a:lnTo>
                  <a:pt x="0" y="1345707"/>
                </a:lnTo>
                <a:lnTo>
                  <a:pt x="0" y="0"/>
                </a:lnTo>
                <a:close/>
              </a:path>
            </a:pathLst>
          </a:custGeom>
          <a:blipFill>
            <a:blip r:embed="rId3"/>
            <a:stretch>
              <a:fillRect/>
            </a:stretch>
          </a:blipFill>
        </p:spPr>
        <p:txBody>
          <a:bodyPr/>
          <a:lstStyle/>
          <a:p>
            <a:endParaRPr lang="en-US"/>
          </a:p>
        </p:txBody>
      </p:sp>
      <p:sp>
        <p:nvSpPr>
          <p:cNvPr id="28" name="Freeform 28"/>
          <p:cNvSpPr/>
          <p:nvPr/>
        </p:nvSpPr>
        <p:spPr>
          <a:xfrm>
            <a:off x="11547700" y="2479022"/>
            <a:ext cx="1345707" cy="1345707"/>
          </a:xfrm>
          <a:custGeom>
            <a:avLst/>
            <a:gdLst/>
            <a:ahLst/>
            <a:cxnLst/>
            <a:rect l="l" t="t" r="r" b="b"/>
            <a:pathLst>
              <a:path w="1345707" h="1345707">
                <a:moveTo>
                  <a:pt x="0" y="0"/>
                </a:moveTo>
                <a:lnTo>
                  <a:pt x="1345707" y="0"/>
                </a:lnTo>
                <a:lnTo>
                  <a:pt x="1345707" y="1345707"/>
                </a:lnTo>
                <a:lnTo>
                  <a:pt x="0" y="1345707"/>
                </a:lnTo>
                <a:lnTo>
                  <a:pt x="0" y="0"/>
                </a:lnTo>
                <a:close/>
              </a:path>
            </a:pathLst>
          </a:custGeom>
          <a:blipFill>
            <a:blip r:embed="rId3"/>
            <a:stretch>
              <a:fillRect/>
            </a:stretch>
          </a:blipFill>
        </p:spPr>
        <p:txBody>
          <a:bodyPr/>
          <a:lstStyle/>
          <a:p>
            <a:endParaRPr lang="en-US"/>
          </a:p>
        </p:txBody>
      </p:sp>
      <p:sp>
        <p:nvSpPr>
          <p:cNvPr id="29" name="Freeform 29"/>
          <p:cNvSpPr/>
          <p:nvPr/>
        </p:nvSpPr>
        <p:spPr>
          <a:xfrm>
            <a:off x="11461663" y="7878893"/>
            <a:ext cx="2065723" cy="869778"/>
          </a:xfrm>
          <a:custGeom>
            <a:avLst/>
            <a:gdLst/>
            <a:ahLst/>
            <a:cxnLst/>
            <a:rect l="l" t="t" r="r" b="b"/>
            <a:pathLst>
              <a:path w="2065723" h="869778">
                <a:moveTo>
                  <a:pt x="0" y="0"/>
                </a:moveTo>
                <a:lnTo>
                  <a:pt x="2065722" y="0"/>
                </a:lnTo>
                <a:lnTo>
                  <a:pt x="2065722" y="869778"/>
                </a:lnTo>
                <a:lnTo>
                  <a:pt x="0" y="869778"/>
                </a:lnTo>
                <a:lnTo>
                  <a:pt x="0" y="0"/>
                </a:lnTo>
                <a:close/>
              </a:path>
            </a:pathLst>
          </a:custGeom>
          <a:blipFill>
            <a:blip r:embed="rId4"/>
            <a:stretch>
              <a:fillRect/>
            </a:stretch>
          </a:blipFill>
        </p:spPr>
        <p:txBody>
          <a:bodyPr/>
          <a:lstStyle/>
          <a:p>
            <a:endParaRPr lang="en-US"/>
          </a:p>
        </p:txBody>
      </p:sp>
      <p:sp>
        <p:nvSpPr>
          <p:cNvPr id="30" name="Freeform 30"/>
          <p:cNvSpPr/>
          <p:nvPr/>
        </p:nvSpPr>
        <p:spPr>
          <a:xfrm>
            <a:off x="4181189" y="7878893"/>
            <a:ext cx="2575881" cy="869778"/>
          </a:xfrm>
          <a:custGeom>
            <a:avLst/>
            <a:gdLst/>
            <a:ahLst/>
            <a:cxnLst/>
            <a:rect l="l" t="t" r="r" b="b"/>
            <a:pathLst>
              <a:path w="2575881" h="869778">
                <a:moveTo>
                  <a:pt x="0" y="0"/>
                </a:moveTo>
                <a:lnTo>
                  <a:pt x="2575881" y="0"/>
                </a:lnTo>
                <a:lnTo>
                  <a:pt x="2575881" y="869778"/>
                </a:lnTo>
                <a:lnTo>
                  <a:pt x="0" y="869778"/>
                </a:lnTo>
                <a:lnTo>
                  <a:pt x="0" y="0"/>
                </a:lnTo>
                <a:close/>
              </a:path>
            </a:pathLst>
          </a:custGeom>
          <a:blipFill>
            <a:blip r:embed="rId5"/>
            <a:stretch>
              <a:fillRect/>
            </a:stretch>
          </a:blipFill>
        </p:spPr>
        <p:txBody>
          <a:bodyPr/>
          <a:lstStyle/>
          <a:p>
            <a:endParaRPr lang="en-US"/>
          </a:p>
        </p:txBody>
      </p:sp>
      <p:sp>
        <p:nvSpPr>
          <p:cNvPr id="31" name="Freeform 31"/>
          <p:cNvSpPr/>
          <p:nvPr/>
        </p:nvSpPr>
        <p:spPr>
          <a:xfrm>
            <a:off x="4016965" y="4768200"/>
            <a:ext cx="2100693" cy="568938"/>
          </a:xfrm>
          <a:custGeom>
            <a:avLst/>
            <a:gdLst/>
            <a:ahLst/>
            <a:cxnLst/>
            <a:rect l="l" t="t" r="r" b="b"/>
            <a:pathLst>
              <a:path w="2100693" h="568938">
                <a:moveTo>
                  <a:pt x="0" y="0"/>
                </a:moveTo>
                <a:lnTo>
                  <a:pt x="2100693" y="0"/>
                </a:lnTo>
                <a:lnTo>
                  <a:pt x="2100693" y="568937"/>
                </a:lnTo>
                <a:lnTo>
                  <a:pt x="0" y="568937"/>
                </a:lnTo>
                <a:lnTo>
                  <a:pt x="0" y="0"/>
                </a:lnTo>
                <a:close/>
              </a:path>
            </a:pathLst>
          </a:custGeom>
          <a:blipFill>
            <a:blip r:embed="rId6"/>
            <a:stretch>
              <a:fillRect/>
            </a:stretch>
          </a:blipFill>
        </p:spPr>
        <p:txBody>
          <a:bodyPr/>
          <a:lstStyle/>
          <a:p>
            <a:endParaRPr lang="en-US"/>
          </a:p>
        </p:txBody>
      </p:sp>
      <p:sp>
        <p:nvSpPr>
          <p:cNvPr id="32" name="Freeform 32"/>
          <p:cNvSpPr/>
          <p:nvPr/>
        </p:nvSpPr>
        <p:spPr>
          <a:xfrm>
            <a:off x="5241596" y="2379714"/>
            <a:ext cx="1583420" cy="1544323"/>
          </a:xfrm>
          <a:custGeom>
            <a:avLst/>
            <a:gdLst/>
            <a:ahLst/>
            <a:cxnLst/>
            <a:rect l="l" t="t" r="r" b="b"/>
            <a:pathLst>
              <a:path w="1583420" h="1544323">
                <a:moveTo>
                  <a:pt x="0" y="0"/>
                </a:moveTo>
                <a:lnTo>
                  <a:pt x="1583419" y="0"/>
                </a:lnTo>
                <a:lnTo>
                  <a:pt x="1583419" y="1544323"/>
                </a:lnTo>
                <a:lnTo>
                  <a:pt x="0" y="1544323"/>
                </a:lnTo>
                <a:lnTo>
                  <a:pt x="0" y="0"/>
                </a:lnTo>
                <a:close/>
              </a:path>
            </a:pathLst>
          </a:custGeom>
          <a:blipFill>
            <a:blip r:embed="rId7"/>
            <a:stretch>
              <a:fillRect/>
            </a:stretch>
          </a:blipFill>
        </p:spPr>
        <p:txBody>
          <a:bodyPr/>
          <a:lstStyle/>
          <a:p>
            <a:endParaRPr lang="en-US"/>
          </a:p>
        </p:txBody>
      </p:sp>
      <p:sp>
        <p:nvSpPr>
          <p:cNvPr id="33" name="TextBox 33"/>
          <p:cNvSpPr txBox="1"/>
          <p:nvPr/>
        </p:nvSpPr>
        <p:spPr>
          <a:xfrm>
            <a:off x="4610609" y="674392"/>
            <a:ext cx="9066783" cy="1657350"/>
          </a:xfrm>
          <a:prstGeom prst="rect">
            <a:avLst/>
          </a:prstGeom>
        </p:spPr>
        <p:txBody>
          <a:bodyPr lIns="0" tIns="0" rIns="0" bIns="0" rtlCol="0" anchor="t">
            <a:spAutoFit/>
          </a:bodyPr>
          <a:lstStyle/>
          <a:p>
            <a:pPr algn="ctr">
              <a:lnSpc>
                <a:spcPts val="6599"/>
              </a:lnSpc>
            </a:pPr>
            <a:r>
              <a:rPr lang="en-US" sz="5499" b="1" spc="329">
                <a:solidFill>
                  <a:srgbClr val="59726D"/>
                </a:solidFill>
                <a:latin typeface="Poppins Medium Bold"/>
                <a:ea typeface="Poppins Medium Bold"/>
                <a:cs typeface="Poppins Medium Bold"/>
                <a:sym typeface="Poppins Medium Bold"/>
              </a:rPr>
              <a:t>METHOD 2 :</a:t>
            </a:r>
          </a:p>
          <a:p>
            <a:pPr algn="ctr">
              <a:lnSpc>
                <a:spcPts val="6599"/>
              </a:lnSpc>
            </a:pPr>
            <a:r>
              <a:rPr lang="en-US" sz="5499" b="1" spc="329">
                <a:solidFill>
                  <a:srgbClr val="59726D"/>
                </a:solidFill>
                <a:latin typeface="Poppins Medium Bold"/>
                <a:ea typeface="Poppins Medium Bold"/>
                <a:cs typeface="Poppins Medium Bold"/>
                <a:sym typeface="Poppins Medium Bold"/>
              </a:rPr>
              <a:t>IMAGE UPLOAD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43003" y="1117905"/>
            <a:ext cx="8517473" cy="8200894"/>
          </a:xfrm>
          <a:custGeom>
            <a:avLst/>
            <a:gdLst/>
            <a:ahLst/>
            <a:cxnLst/>
            <a:rect l="l" t="t" r="r" b="b"/>
            <a:pathLst>
              <a:path w="8517473" h="8200894">
                <a:moveTo>
                  <a:pt x="0" y="0"/>
                </a:moveTo>
                <a:lnTo>
                  <a:pt x="8517473" y="0"/>
                </a:lnTo>
                <a:lnTo>
                  <a:pt x="8517473" y="8200894"/>
                </a:lnTo>
                <a:lnTo>
                  <a:pt x="0" y="8200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323822" y="3153011"/>
            <a:ext cx="6746347" cy="7204837"/>
          </a:xfrm>
          <a:custGeom>
            <a:avLst/>
            <a:gdLst/>
            <a:ahLst/>
            <a:cxnLst/>
            <a:rect l="l" t="t" r="r" b="b"/>
            <a:pathLst>
              <a:path w="6746347" h="7204837">
                <a:moveTo>
                  <a:pt x="6746347" y="0"/>
                </a:moveTo>
                <a:lnTo>
                  <a:pt x="0" y="0"/>
                </a:lnTo>
                <a:lnTo>
                  <a:pt x="0" y="7204837"/>
                </a:lnTo>
                <a:lnTo>
                  <a:pt x="6746347" y="7204837"/>
                </a:lnTo>
                <a:lnTo>
                  <a:pt x="674634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9144000" y="2020847"/>
            <a:ext cx="8414858" cy="6944459"/>
          </a:xfrm>
          <a:prstGeom prst="rect">
            <a:avLst/>
          </a:prstGeom>
        </p:spPr>
        <p:txBody>
          <a:bodyPr lIns="0" tIns="0" rIns="0" bIns="0" rtlCol="0" anchor="t">
            <a:spAutoFit/>
          </a:bodyPr>
          <a:lstStyle/>
          <a:p>
            <a:pPr algn="l">
              <a:lnSpc>
                <a:spcPts val="3905"/>
              </a:lnSpc>
            </a:pPr>
            <a:r>
              <a:rPr lang="en-US" sz="3254" b="1" dirty="0">
                <a:solidFill>
                  <a:srgbClr val="DBAEA4"/>
                </a:solidFill>
                <a:latin typeface="Poppins Medium Bold"/>
                <a:ea typeface="Poppins Medium Bold"/>
                <a:cs typeface="Poppins Medium Bold"/>
                <a:sym typeface="Poppins Medium Bold"/>
              </a:rPr>
              <a:t>In conclusion, the combination of dimensionality reduction techniques like PCA, t-SNE, and UMAP effectively visualized the data and helped uncover the structure within the classes. Cross-validation with </a:t>
            </a:r>
            <a:r>
              <a:rPr lang="en-US" sz="3254" b="1" dirty="0" err="1">
                <a:solidFill>
                  <a:srgbClr val="DBAEA4"/>
                </a:solidFill>
                <a:latin typeface="Poppins Medium Bold"/>
                <a:ea typeface="Poppins Medium Bold"/>
                <a:cs typeface="Poppins Medium Bold"/>
                <a:sym typeface="Poppins Medium Bold"/>
              </a:rPr>
              <a:t>StratifiedKFold</a:t>
            </a:r>
            <a:r>
              <a:rPr lang="en-US" sz="3254" b="1" dirty="0">
                <a:solidFill>
                  <a:srgbClr val="DBAEA4"/>
                </a:solidFill>
                <a:latin typeface="Poppins Medium Bold"/>
                <a:ea typeface="Poppins Medium Bold"/>
                <a:cs typeface="Poppins Medium Bold"/>
                <a:sym typeface="Poppins Medium Bold"/>
              </a:rPr>
              <a:t> and a well-defined neural network model trained on the dataset resulted in strong performance, achieving 93% accuracy and a balanced F1-score of 0.93, demonstrating the model’s ability to accurately classify "mask" and "</a:t>
            </a:r>
            <a:r>
              <a:rPr lang="en-US" sz="3254" b="1" dirty="0" err="1">
                <a:solidFill>
                  <a:srgbClr val="DBAEA4"/>
                </a:solidFill>
                <a:latin typeface="Poppins Medium Bold"/>
                <a:ea typeface="Poppins Medium Bold"/>
                <a:cs typeface="Poppins Medium Bold"/>
                <a:sym typeface="Poppins Medium Bold"/>
              </a:rPr>
              <a:t>without_mask</a:t>
            </a:r>
            <a:r>
              <a:rPr lang="en-US" sz="3254" b="1" dirty="0">
                <a:solidFill>
                  <a:srgbClr val="DBAEA4"/>
                </a:solidFill>
                <a:latin typeface="Poppins Medium Bold"/>
                <a:ea typeface="Poppins Medium Bold"/>
                <a:cs typeface="Poppins Medium Bold"/>
                <a:sym typeface="Poppins Medium Bold"/>
              </a:rPr>
              <a:t>" samples.</a:t>
            </a:r>
          </a:p>
        </p:txBody>
      </p:sp>
      <p:sp>
        <p:nvSpPr>
          <p:cNvPr id="5" name="TextBox 5"/>
          <p:cNvSpPr txBox="1"/>
          <p:nvPr/>
        </p:nvSpPr>
        <p:spPr>
          <a:xfrm>
            <a:off x="10134600" y="666750"/>
            <a:ext cx="5334000" cy="743793"/>
          </a:xfrm>
          <a:prstGeom prst="rect">
            <a:avLst/>
          </a:prstGeom>
        </p:spPr>
        <p:txBody>
          <a:bodyPr wrap="square" lIns="0" tIns="0" rIns="0" bIns="0" rtlCol="0" anchor="t">
            <a:spAutoFit/>
          </a:bodyPr>
          <a:lstStyle/>
          <a:p>
            <a:pPr algn="ctr">
              <a:lnSpc>
                <a:spcPts val="5759"/>
              </a:lnSpc>
              <a:spcBef>
                <a:spcPct val="0"/>
              </a:spcBef>
            </a:pPr>
            <a:r>
              <a:rPr lang="en-US" sz="4800" b="1" u="sng" dirty="0">
                <a:solidFill>
                  <a:srgbClr val="59726D"/>
                </a:solidFill>
                <a:latin typeface="Poppins Medium Bold"/>
                <a:ea typeface="Poppins Medium Bold"/>
                <a:cs typeface="Poppins Medium Bold"/>
                <a:sym typeface="Poppins Medium Bold"/>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0C7AD"/>
        </a:solidFill>
        <a:effectLst/>
      </p:bgPr>
    </p:bg>
    <p:spTree>
      <p:nvGrpSpPr>
        <p:cNvPr id="1" name=""/>
        <p:cNvGrpSpPr/>
        <p:nvPr/>
      </p:nvGrpSpPr>
      <p:grpSpPr>
        <a:xfrm>
          <a:off x="0" y="0"/>
          <a:ext cx="0" cy="0"/>
          <a:chOff x="0" y="0"/>
          <a:chExt cx="0" cy="0"/>
        </a:xfrm>
      </p:grpSpPr>
      <p:sp>
        <p:nvSpPr>
          <p:cNvPr id="2" name="Freeform 2"/>
          <p:cNvSpPr/>
          <p:nvPr/>
        </p:nvSpPr>
        <p:spPr>
          <a:xfrm>
            <a:off x="1748559" y="4877463"/>
            <a:ext cx="4652202" cy="5409537"/>
          </a:xfrm>
          <a:custGeom>
            <a:avLst/>
            <a:gdLst/>
            <a:ahLst/>
            <a:cxnLst/>
            <a:rect l="l" t="t" r="r" b="b"/>
            <a:pathLst>
              <a:path w="4652202" h="5409537">
                <a:moveTo>
                  <a:pt x="0" y="0"/>
                </a:moveTo>
                <a:lnTo>
                  <a:pt x="4652202" y="0"/>
                </a:lnTo>
                <a:lnTo>
                  <a:pt x="4652202" y="5409537"/>
                </a:lnTo>
                <a:lnTo>
                  <a:pt x="0" y="5409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889201" y="4877463"/>
            <a:ext cx="4652202" cy="5409537"/>
          </a:xfrm>
          <a:custGeom>
            <a:avLst/>
            <a:gdLst/>
            <a:ahLst/>
            <a:cxnLst/>
            <a:rect l="l" t="t" r="r" b="b"/>
            <a:pathLst>
              <a:path w="4652202" h="5409537">
                <a:moveTo>
                  <a:pt x="0" y="0"/>
                </a:moveTo>
                <a:lnTo>
                  <a:pt x="4652202" y="0"/>
                </a:lnTo>
                <a:lnTo>
                  <a:pt x="4652202" y="5409537"/>
                </a:lnTo>
                <a:lnTo>
                  <a:pt x="0" y="5409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817899" y="4877463"/>
            <a:ext cx="4652202" cy="5409537"/>
          </a:xfrm>
          <a:custGeom>
            <a:avLst/>
            <a:gdLst/>
            <a:ahLst/>
            <a:cxnLst/>
            <a:rect l="l" t="t" r="r" b="b"/>
            <a:pathLst>
              <a:path w="4652202" h="5409537">
                <a:moveTo>
                  <a:pt x="0" y="0"/>
                </a:moveTo>
                <a:lnTo>
                  <a:pt x="4652202" y="0"/>
                </a:lnTo>
                <a:lnTo>
                  <a:pt x="4652202" y="5409537"/>
                </a:lnTo>
                <a:lnTo>
                  <a:pt x="0" y="5409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5025462" y="1771196"/>
            <a:ext cx="8237075" cy="1533525"/>
          </a:xfrm>
          <a:prstGeom prst="rect">
            <a:avLst/>
          </a:prstGeom>
        </p:spPr>
        <p:txBody>
          <a:bodyPr lIns="0" tIns="0" rIns="0" bIns="0" rtlCol="0" anchor="t">
            <a:spAutoFit/>
          </a:bodyPr>
          <a:lstStyle/>
          <a:p>
            <a:pPr algn="l">
              <a:lnSpc>
                <a:spcPts val="12034"/>
              </a:lnSpc>
              <a:spcBef>
                <a:spcPct val="0"/>
              </a:spcBef>
            </a:pPr>
            <a:r>
              <a:rPr lang="en-US" sz="10028" spc="110">
                <a:solidFill>
                  <a:srgbClr val="F4DBB5"/>
                </a:solidFill>
                <a:latin typeface="Poppins Light Bold"/>
                <a:ea typeface="Poppins Light Bold"/>
                <a:cs typeface="Poppins Light Bold"/>
                <a:sym typeface="Poppins Light Bold"/>
              </a:rPr>
              <a:t>THANKYOU!!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2884513" y="614362"/>
            <a:ext cx="12518974" cy="828675"/>
          </a:xfrm>
          <a:prstGeom prst="rect">
            <a:avLst/>
          </a:prstGeom>
        </p:spPr>
        <p:txBody>
          <a:bodyPr lIns="0" tIns="0" rIns="0" bIns="0" rtlCol="0" anchor="t">
            <a:spAutoFit/>
          </a:bodyPr>
          <a:lstStyle/>
          <a:p>
            <a:pPr algn="ctr">
              <a:lnSpc>
                <a:spcPts val="6599"/>
              </a:lnSpc>
            </a:pPr>
            <a:r>
              <a:rPr lang="en-US" sz="5499" b="1" spc="329">
                <a:solidFill>
                  <a:srgbClr val="D49F94"/>
                </a:solidFill>
                <a:latin typeface="Poppins Medium Bold"/>
                <a:ea typeface="Poppins Medium Bold"/>
                <a:cs typeface="Poppins Medium Bold"/>
                <a:sym typeface="Poppins Medium Bold"/>
              </a:rPr>
              <a:t>PROBLEM STATEMENT</a:t>
            </a:r>
          </a:p>
        </p:txBody>
      </p:sp>
      <p:sp>
        <p:nvSpPr>
          <p:cNvPr id="3" name="TextBox 3"/>
          <p:cNvSpPr txBox="1"/>
          <p:nvPr/>
        </p:nvSpPr>
        <p:spPr>
          <a:xfrm>
            <a:off x="7517209" y="2704951"/>
            <a:ext cx="9974303" cy="5651433"/>
          </a:xfrm>
          <a:prstGeom prst="rect">
            <a:avLst/>
          </a:prstGeom>
        </p:spPr>
        <p:txBody>
          <a:bodyPr lIns="0" tIns="0" rIns="0" bIns="0" rtlCol="0" anchor="t">
            <a:spAutoFit/>
          </a:bodyPr>
          <a:lstStyle/>
          <a:p>
            <a:pPr algn="l">
              <a:lnSpc>
                <a:spcPts val="3735"/>
              </a:lnSpc>
              <a:spcBef>
                <a:spcPct val="0"/>
              </a:spcBef>
            </a:pPr>
            <a:r>
              <a:rPr lang="en-US" sz="3113" spc="34">
                <a:solidFill>
                  <a:srgbClr val="59726D"/>
                </a:solidFill>
                <a:latin typeface="Poppins Medium"/>
                <a:ea typeface="Poppins Medium"/>
                <a:cs typeface="Poppins Medium"/>
                <a:sym typeface="Poppins Medium"/>
              </a:rPr>
              <a:t>This project focuses on developing a Face Mask Detection System to ensure compliance with mask-wearing guidelines, which is critical for public health post-COVID-19. By automating the detection and classification of individuals as masked or unmasked in real-time, the system reduces manual effort and errors in crowded spaces. Scalable and efficient, it is designed for deployment in diverse environments such as schools, workplaces, malls, and healthcare facilities, enhancing public safety and preventing the spread of infectious diseases.</a:t>
            </a:r>
          </a:p>
        </p:txBody>
      </p:sp>
      <p:sp>
        <p:nvSpPr>
          <p:cNvPr id="4" name="Freeform 4"/>
          <p:cNvSpPr/>
          <p:nvPr/>
        </p:nvSpPr>
        <p:spPr>
          <a:xfrm>
            <a:off x="0" y="2039414"/>
            <a:ext cx="6623710" cy="7819150"/>
          </a:xfrm>
          <a:custGeom>
            <a:avLst/>
            <a:gdLst/>
            <a:ahLst/>
            <a:cxnLst/>
            <a:rect l="l" t="t" r="r" b="b"/>
            <a:pathLst>
              <a:path w="6623710" h="7819150">
                <a:moveTo>
                  <a:pt x="0" y="0"/>
                </a:moveTo>
                <a:lnTo>
                  <a:pt x="6623710" y="0"/>
                </a:lnTo>
                <a:lnTo>
                  <a:pt x="6623710" y="7819150"/>
                </a:lnTo>
                <a:lnTo>
                  <a:pt x="0" y="7819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3386568"/>
            <a:ext cx="6787516" cy="6900432"/>
          </a:xfrm>
          <a:custGeom>
            <a:avLst/>
            <a:gdLst/>
            <a:ahLst/>
            <a:cxnLst/>
            <a:rect l="l" t="t" r="r" b="b"/>
            <a:pathLst>
              <a:path w="6787516" h="6900432">
                <a:moveTo>
                  <a:pt x="0" y="0"/>
                </a:moveTo>
                <a:lnTo>
                  <a:pt x="6787516" y="0"/>
                </a:lnTo>
                <a:lnTo>
                  <a:pt x="6787516" y="6900432"/>
                </a:lnTo>
                <a:lnTo>
                  <a:pt x="0" y="6900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0C7AD"/>
        </a:solidFill>
        <a:effectLst/>
      </p:bgPr>
    </p:bg>
    <p:spTree>
      <p:nvGrpSpPr>
        <p:cNvPr id="1" name=""/>
        <p:cNvGrpSpPr/>
        <p:nvPr/>
      </p:nvGrpSpPr>
      <p:grpSpPr>
        <a:xfrm>
          <a:off x="0" y="0"/>
          <a:ext cx="0" cy="0"/>
          <a:chOff x="0" y="0"/>
          <a:chExt cx="0" cy="0"/>
        </a:xfrm>
      </p:grpSpPr>
      <p:sp>
        <p:nvSpPr>
          <p:cNvPr id="2" name="TextBox 2"/>
          <p:cNvSpPr txBox="1"/>
          <p:nvPr/>
        </p:nvSpPr>
        <p:spPr>
          <a:xfrm>
            <a:off x="2313010" y="869796"/>
            <a:ext cx="13661980" cy="828675"/>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7C7C86"/>
                </a:solidFill>
                <a:latin typeface="Poppins Medium"/>
                <a:ea typeface="Poppins Medium"/>
                <a:cs typeface="Poppins Medium"/>
                <a:sym typeface="Poppins Medium"/>
              </a:rPr>
              <a:t>OBJECTIVE</a:t>
            </a:r>
          </a:p>
        </p:txBody>
      </p:sp>
      <p:sp>
        <p:nvSpPr>
          <p:cNvPr id="3" name="TextBox 3"/>
          <p:cNvSpPr txBox="1"/>
          <p:nvPr/>
        </p:nvSpPr>
        <p:spPr>
          <a:xfrm>
            <a:off x="2637484" y="2519041"/>
            <a:ext cx="13013031" cy="6048429"/>
          </a:xfrm>
          <a:prstGeom prst="rect">
            <a:avLst/>
          </a:prstGeom>
        </p:spPr>
        <p:txBody>
          <a:bodyPr lIns="0" tIns="0" rIns="0" bIns="0" rtlCol="0" anchor="t">
            <a:spAutoFit/>
          </a:bodyPr>
          <a:lstStyle/>
          <a:p>
            <a:pPr marL="860214" lvl="1" indent="-430107" algn="l">
              <a:lnSpc>
                <a:spcPts val="4781"/>
              </a:lnSpc>
              <a:buFont typeface="Arial"/>
              <a:buChar char="•"/>
            </a:pPr>
            <a:r>
              <a:rPr lang="en-US" sz="3984" b="1" spc="43">
                <a:solidFill>
                  <a:srgbClr val="FFFFFF"/>
                </a:solidFill>
                <a:latin typeface="Poppins Medium Bold"/>
                <a:ea typeface="Poppins Medium Bold"/>
                <a:cs typeface="Poppins Medium Bold"/>
                <a:sym typeface="Poppins Medium Bold"/>
              </a:rPr>
              <a:t>To detect whether a certain person on camera is wearing a mask or not.</a:t>
            </a:r>
          </a:p>
          <a:p>
            <a:pPr marL="860214" lvl="1" indent="-430107" algn="l">
              <a:lnSpc>
                <a:spcPts val="4781"/>
              </a:lnSpc>
              <a:buFont typeface="Arial"/>
              <a:buChar char="•"/>
            </a:pPr>
            <a:r>
              <a:rPr lang="en-US" sz="3984" b="1" spc="43">
                <a:solidFill>
                  <a:srgbClr val="FFFFFF"/>
                </a:solidFill>
                <a:latin typeface="Poppins Medium Bold"/>
                <a:ea typeface="Poppins Medium Bold"/>
                <a:cs typeface="Poppins Medium Bold"/>
                <a:sym typeface="Poppins Medium Bold"/>
              </a:rPr>
              <a:t>Providing data sets to an learned model which can identify a person's face in a given image.</a:t>
            </a:r>
          </a:p>
          <a:p>
            <a:pPr marL="860214" lvl="1" indent="-430107" algn="l">
              <a:lnSpc>
                <a:spcPts val="4781"/>
              </a:lnSpc>
              <a:buFont typeface="Arial"/>
              <a:buChar char="•"/>
            </a:pPr>
            <a:r>
              <a:rPr lang="en-US" sz="3984" b="1" spc="43">
                <a:solidFill>
                  <a:srgbClr val="FFFFFF"/>
                </a:solidFill>
                <a:latin typeface="Poppins Medium Bold"/>
                <a:ea typeface="Poppins Medium Bold"/>
                <a:cs typeface="Poppins Medium Bold"/>
                <a:sym typeface="Poppins Medium Bold"/>
              </a:rPr>
              <a:t>Dataset Types: People without masks &amp; People with masks</a:t>
            </a:r>
          </a:p>
          <a:p>
            <a:pPr marL="860214" lvl="1" indent="-430107" algn="l">
              <a:lnSpc>
                <a:spcPts val="4781"/>
              </a:lnSpc>
              <a:buFont typeface="Arial"/>
              <a:buChar char="•"/>
            </a:pPr>
            <a:r>
              <a:rPr lang="en-US" sz="3984" b="1" spc="43">
                <a:solidFill>
                  <a:srgbClr val="FFFFFF"/>
                </a:solidFill>
                <a:latin typeface="Poppins Medium Bold"/>
                <a:ea typeface="Poppins Medium Bold"/>
                <a:cs typeface="Poppins Medium Bold"/>
                <a:sym typeface="Poppins Medium Bold"/>
              </a:rPr>
              <a:t>By passing any image dynamically, it can detect if a person is wearing a mask or not.</a:t>
            </a:r>
          </a:p>
          <a:p>
            <a:pPr algn="l">
              <a:lnSpc>
                <a:spcPts val="4781"/>
              </a:lnSpc>
              <a:spcBef>
                <a:spcPct val="0"/>
              </a:spcBef>
            </a:pPr>
            <a:endParaRPr lang="en-US" sz="3984" b="1" spc="43">
              <a:solidFill>
                <a:srgbClr val="FFFFFF"/>
              </a:solidFill>
              <a:latin typeface="Poppins Medium Bold"/>
              <a:ea typeface="Poppins Medium Bold"/>
              <a:cs typeface="Poppins Medium Bold"/>
              <a:sym typeface="Poppins Medium Bold"/>
            </a:endParaRPr>
          </a:p>
        </p:txBody>
      </p:sp>
      <p:sp>
        <p:nvSpPr>
          <p:cNvPr id="4" name="Freeform 4"/>
          <p:cNvSpPr/>
          <p:nvPr/>
        </p:nvSpPr>
        <p:spPr>
          <a:xfrm>
            <a:off x="12960853" y="-5271223"/>
            <a:ext cx="8205878" cy="8205878"/>
          </a:xfrm>
          <a:custGeom>
            <a:avLst/>
            <a:gdLst/>
            <a:ahLst/>
            <a:cxnLst/>
            <a:rect l="l" t="t" r="r" b="b"/>
            <a:pathLst>
              <a:path w="8205878" h="8205878">
                <a:moveTo>
                  <a:pt x="0" y="0"/>
                </a:moveTo>
                <a:lnTo>
                  <a:pt x="8205878" y="0"/>
                </a:lnTo>
                <a:lnTo>
                  <a:pt x="8205878" y="8205879"/>
                </a:lnTo>
                <a:lnTo>
                  <a:pt x="0" y="8205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102939" y="-5861902"/>
            <a:ext cx="8205878" cy="8205878"/>
          </a:xfrm>
          <a:custGeom>
            <a:avLst/>
            <a:gdLst/>
            <a:ahLst/>
            <a:cxnLst/>
            <a:rect l="l" t="t" r="r" b="b"/>
            <a:pathLst>
              <a:path w="8205878" h="8205878">
                <a:moveTo>
                  <a:pt x="0" y="0"/>
                </a:moveTo>
                <a:lnTo>
                  <a:pt x="8205878" y="0"/>
                </a:lnTo>
                <a:lnTo>
                  <a:pt x="8205878" y="8205878"/>
                </a:lnTo>
                <a:lnTo>
                  <a:pt x="0" y="8205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
        <p:cNvGrpSpPr/>
        <p:nvPr/>
      </p:nvGrpSpPr>
      <p:grpSpPr>
        <a:xfrm>
          <a:off x="0" y="0"/>
          <a:ext cx="0" cy="0"/>
          <a:chOff x="0" y="0"/>
          <a:chExt cx="0" cy="0"/>
        </a:xfrm>
      </p:grpSpPr>
      <p:sp>
        <p:nvSpPr>
          <p:cNvPr id="2" name="Freeform 2"/>
          <p:cNvSpPr/>
          <p:nvPr/>
        </p:nvSpPr>
        <p:spPr>
          <a:xfrm>
            <a:off x="5688543" y="2821815"/>
            <a:ext cx="6910914" cy="5652140"/>
          </a:xfrm>
          <a:custGeom>
            <a:avLst/>
            <a:gdLst/>
            <a:ahLst/>
            <a:cxnLst/>
            <a:rect l="l" t="t" r="r" b="b"/>
            <a:pathLst>
              <a:path w="6910914" h="5652140">
                <a:moveTo>
                  <a:pt x="0" y="0"/>
                </a:moveTo>
                <a:lnTo>
                  <a:pt x="6910914" y="0"/>
                </a:lnTo>
                <a:lnTo>
                  <a:pt x="6910914" y="5652140"/>
                </a:lnTo>
                <a:lnTo>
                  <a:pt x="0" y="5652140"/>
                </a:lnTo>
                <a:lnTo>
                  <a:pt x="0" y="0"/>
                </a:lnTo>
                <a:close/>
              </a:path>
            </a:pathLst>
          </a:custGeom>
          <a:blipFill>
            <a:blip r:embed="rId2"/>
            <a:stretch>
              <a:fillRect/>
            </a:stretch>
          </a:blipFill>
        </p:spPr>
        <p:txBody>
          <a:bodyPr/>
          <a:lstStyle/>
          <a:p>
            <a:endParaRPr lang="en-US"/>
          </a:p>
        </p:txBody>
      </p:sp>
      <p:sp>
        <p:nvSpPr>
          <p:cNvPr id="3" name="Freeform 3"/>
          <p:cNvSpPr/>
          <p:nvPr/>
        </p:nvSpPr>
        <p:spPr>
          <a:xfrm>
            <a:off x="11497556" y="1899117"/>
            <a:ext cx="1775317" cy="1845395"/>
          </a:xfrm>
          <a:custGeom>
            <a:avLst/>
            <a:gdLst/>
            <a:ahLst/>
            <a:cxnLst/>
            <a:rect l="l" t="t" r="r" b="b"/>
            <a:pathLst>
              <a:path w="1775317" h="1845395">
                <a:moveTo>
                  <a:pt x="0" y="0"/>
                </a:moveTo>
                <a:lnTo>
                  <a:pt x="1775317" y="0"/>
                </a:lnTo>
                <a:lnTo>
                  <a:pt x="1775317" y="1845395"/>
                </a:lnTo>
                <a:lnTo>
                  <a:pt x="0" y="1845395"/>
                </a:lnTo>
                <a:lnTo>
                  <a:pt x="0" y="0"/>
                </a:lnTo>
                <a:close/>
              </a:path>
            </a:pathLst>
          </a:custGeom>
          <a:blipFill>
            <a:blip r:embed="rId3"/>
            <a:stretch>
              <a:fillRect/>
            </a:stretch>
          </a:blipFill>
        </p:spPr>
        <p:txBody>
          <a:bodyPr/>
          <a:lstStyle/>
          <a:p>
            <a:endParaRPr lang="en-US"/>
          </a:p>
        </p:txBody>
      </p:sp>
      <p:sp>
        <p:nvSpPr>
          <p:cNvPr id="4" name="Freeform 4"/>
          <p:cNvSpPr/>
          <p:nvPr/>
        </p:nvSpPr>
        <p:spPr>
          <a:xfrm>
            <a:off x="12526120" y="4132018"/>
            <a:ext cx="1493507" cy="1799867"/>
          </a:xfrm>
          <a:custGeom>
            <a:avLst/>
            <a:gdLst/>
            <a:ahLst/>
            <a:cxnLst/>
            <a:rect l="l" t="t" r="r" b="b"/>
            <a:pathLst>
              <a:path w="1493507" h="1799867">
                <a:moveTo>
                  <a:pt x="0" y="0"/>
                </a:moveTo>
                <a:lnTo>
                  <a:pt x="1493506" y="0"/>
                </a:lnTo>
                <a:lnTo>
                  <a:pt x="1493506" y="1799868"/>
                </a:lnTo>
                <a:lnTo>
                  <a:pt x="0" y="1799868"/>
                </a:lnTo>
                <a:lnTo>
                  <a:pt x="0" y="0"/>
                </a:lnTo>
                <a:close/>
              </a:path>
            </a:pathLst>
          </a:custGeom>
          <a:blipFill>
            <a:blip r:embed="rId4"/>
            <a:stretch>
              <a:fillRect/>
            </a:stretch>
          </a:blipFill>
        </p:spPr>
        <p:txBody>
          <a:bodyPr/>
          <a:lstStyle/>
          <a:p>
            <a:endParaRPr lang="en-US"/>
          </a:p>
        </p:txBody>
      </p:sp>
      <p:sp>
        <p:nvSpPr>
          <p:cNvPr id="5" name="Freeform 5"/>
          <p:cNvSpPr/>
          <p:nvPr/>
        </p:nvSpPr>
        <p:spPr>
          <a:xfrm>
            <a:off x="11497556" y="7662103"/>
            <a:ext cx="2726363" cy="1147942"/>
          </a:xfrm>
          <a:custGeom>
            <a:avLst/>
            <a:gdLst/>
            <a:ahLst/>
            <a:cxnLst/>
            <a:rect l="l" t="t" r="r" b="b"/>
            <a:pathLst>
              <a:path w="2726363" h="1147942">
                <a:moveTo>
                  <a:pt x="0" y="0"/>
                </a:moveTo>
                <a:lnTo>
                  <a:pt x="2726363" y="0"/>
                </a:lnTo>
                <a:lnTo>
                  <a:pt x="2726363" y="1147942"/>
                </a:lnTo>
                <a:lnTo>
                  <a:pt x="0" y="1147942"/>
                </a:lnTo>
                <a:lnTo>
                  <a:pt x="0" y="0"/>
                </a:lnTo>
                <a:close/>
              </a:path>
            </a:pathLst>
          </a:custGeom>
          <a:blipFill>
            <a:blip r:embed="rId5"/>
            <a:stretch>
              <a:fillRect/>
            </a:stretch>
          </a:blipFill>
        </p:spPr>
        <p:txBody>
          <a:bodyPr/>
          <a:lstStyle/>
          <a:p>
            <a:endParaRPr lang="en-US"/>
          </a:p>
        </p:txBody>
      </p:sp>
      <p:sp>
        <p:nvSpPr>
          <p:cNvPr id="6" name="Freeform 6"/>
          <p:cNvSpPr/>
          <p:nvPr/>
        </p:nvSpPr>
        <p:spPr>
          <a:xfrm>
            <a:off x="9420488" y="7499176"/>
            <a:ext cx="1114938" cy="1759124"/>
          </a:xfrm>
          <a:custGeom>
            <a:avLst/>
            <a:gdLst/>
            <a:ahLst/>
            <a:cxnLst/>
            <a:rect l="l" t="t" r="r" b="b"/>
            <a:pathLst>
              <a:path w="1114938" h="1759124">
                <a:moveTo>
                  <a:pt x="0" y="0"/>
                </a:moveTo>
                <a:lnTo>
                  <a:pt x="1114938" y="0"/>
                </a:lnTo>
                <a:lnTo>
                  <a:pt x="1114938" y="1759124"/>
                </a:lnTo>
                <a:lnTo>
                  <a:pt x="0" y="1759124"/>
                </a:lnTo>
                <a:lnTo>
                  <a:pt x="0" y="0"/>
                </a:lnTo>
                <a:close/>
              </a:path>
            </a:pathLst>
          </a:custGeom>
          <a:blipFill>
            <a:blip r:embed="rId6"/>
            <a:stretch>
              <a:fillRect/>
            </a:stretch>
          </a:blipFill>
        </p:spPr>
        <p:txBody>
          <a:bodyPr/>
          <a:lstStyle/>
          <a:p>
            <a:endParaRPr lang="en-US"/>
          </a:p>
        </p:txBody>
      </p:sp>
      <p:sp>
        <p:nvSpPr>
          <p:cNvPr id="7" name="Freeform 7"/>
          <p:cNvSpPr/>
          <p:nvPr/>
        </p:nvSpPr>
        <p:spPr>
          <a:xfrm>
            <a:off x="4590864" y="1603360"/>
            <a:ext cx="2233098" cy="2177959"/>
          </a:xfrm>
          <a:custGeom>
            <a:avLst/>
            <a:gdLst/>
            <a:ahLst/>
            <a:cxnLst/>
            <a:rect l="l" t="t" r="r" b="b"/>
            <a:pathLst>
              <a:path w="2233098" h="2177959">
                <a:moveTo>
                  <a:pt x="0" y="0"/>
                </a:moveTo>
                <a:lnTo>
                  <a:pt x="2233097" y="0"/>
                </a:lnTo>
                <a:lnTo>
                  <a:pt x="2233097" y="2177959"/>
                </a:lnTo>
                <a:lnTo>
                  <a:pt x="0" y="2177959"/>
                </a:lnTo>
                <a:lnTo>
                  <a:pt x="0" y="0"/>
                </a:lnTo>
                <a:close/>
              </a:path>
            </a:pathLst>
          </a:custGeom>
          <a:blipFill>
            <a:blip r:embed="rId7"/>
            <a:stretch>
              <a:fillRect/>
            </a:stretch>
          </a:blipFill>
        </p:spPr>
        <p:txBody>
          <a:bodyPr/>
          <a:lstStyle/>
          <a:p>
            <a:endParaRPr lang="en-US"/>
          </a:p>
        </p:txBody>
      </p:sp>
      <p:sp>
        <p:nvSpPr>
          <p:cNvPr id="8" name="Freeform 8"/>
          <p:cNvSpPr/>
          <p:nvPr/>
        </p:nvSpPr>
        <p:spPr>
          <a:xfrm>
            <a:off x="4364212" y="4607781"/>
            <a:ext cx="1733844" cy="469583"/>
          </a:xfrm>
          <a:custGeom>
            <a:avLst/>
            <a:gdLst/>
            <a:ahLst/>
            <a:cxnLst/>
            <a:rect l="l" t="t" r="r" b="b"/>
            <a:pathLst>
              <a:path w="1733844" h="469583">
                <a:moveTo>
                  <a:pt x="0" y="0"/>
                </a:moveTo>
                <a:lnTo>
                  <a:pt x="1733843" y="0"/>
                </a:lnTo>
                <a:lnTo>
                  <a:pt x="1733843" y="469582"/>
                </a:lnTo>
                <a:lnTo>
                  <a:pt x="0" y="469582"/>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2604489" y="6506847"/>
            <a:ext cx="7627731" cy="485287"/>
          </a:xfrm>
          <a:prstGeom prst="rect">
            <a:avLst/>
          </a:prstGeom>
        </p:spPr>
        <p:txBody>
          <a:bodyPr lIns="0" tIns="0" rIns="0" bIns="0" rtlCol="0" anchor="t">
            <a:spAutoFit/>
          </a:bodyPr>
          <a:lstStyle/>
          <a:p>
            <a:pPr algn="l">
              <a:lnSpc>
                <a:spcPts val="3840"/>
              </a:lnSpc>
            </a:pPr>
            <a:r>
              <a:rPr lang="en-US" sz="3200" b="1">
                <a:solidFill>
                  <a:srgbClr val="FFFFFF"/>
                </a:solidFill>
                <a:latin typeface="Poppins Medium Bold"/>
                <a:ea typeface="Poppins Medium Bold"/>
                <a:cs typeface="Poppins Medium Bold"/>
                <a:sym typeface="Poppins Medium Bold"/>
              </a:rPr>
              <a:t>7. Road</a:t>
            </a:r>
          </a:p>
        </p:txBody>
      </p:sp>
      <p:sp>
        <p:nvSpPr>
          <p:cNvPr id="10" name="Freeform 10"/>
          <p:cNvSpPr/>
          <p:nvPr/>
        </p:nvSpPr>
        <p:spPr>
          <a:xfrm>
            <a:off x="5177929" y="6516372"/>
            <a:ext cx="1468966" cy="1432696"/>
          </a:xfrm>
          <a:custGeom>
            <a:avLst/>
            <a:gdLst/>
            <a:ahLst/>
            <a:cxnLst/>
            <a:rect l="l" t="t" r="r" b="b"/>
            <a:pathLst>
              <a:path w="1468966" h="1432696">
                <a:moveTo>
                  <a:pt x="0" y="0"/>
                </a:moveTo>
                <a:lnTo>
                  <a:pt x="1468966" y="0"/>
                </a:lnTo>
                <a:lnTo>
                  <a:pt x="1468966" y="1432696"/>
                </a:lnTo>
                <a:lnTo>
                  <a:pt x="0" y="1432696"/>
                </a:lnTo>
                <a:lnTo>
                  <a:pt x="0" y="0"/>
                </a:lnTo>
                <a:close/>
              </a:path>
            </a:pathLst>
          </a:custGeom>
          <a:blipFill>
            <a:blip r:embed="rId7"/>
            <a:stretch>
              <a:fillRect/>
            </a:stretch>
          </a:blipFill>
        </p:spPr>
        <p:txBody>
          <a:bodyPr/>
          <a:lstStyle/>
          <a:p>
            <a:endParaRPr lang="en-US"/>
          </a:p>
        </p:txBody>
      </p:sp>
      <p:sp>
        <p:nvSpPr>
          <p:cNvPr id="11" name="Freeform 11"/>
          <p:cNvSpPr/>
          <p:nvPr/>
        </p:nvSpPr>
        <p:spPr>
          <a:xfrm>
            <a:off x="5549216" y="7774184"/>
            <a:ext cx="1097679" cy="1399541"/>
          </a:xfrm>
          <a:custGeom>
            <a:avLst/>
            <a:gdLst/>
            <a:ahLst/>
            <a:cxnLst/>
            <a:rect l="l" t="t" r="r" b="b"/>
            <a:pathLst>
              <a:path w="1097679" h="1399541">
                <a:moveTo>
                  <a:pt x="0" y="0"/>
                </a:moveTo>
                <a:lnTo>
                  <a:pt x="1097679" y="0"/>
                </a:lnTo>
                <a:lnTo>
                  <a:pt x="1097679" y="1399541"/>
                </a:lnTo>
                <a:lnTo>
                  <a:pt x="0" y="1399541"/>
                </a:lnTo>
                <a:lnTo>
                  <a:pt x="0" y="0"/>
                </a:lnTo>
                <a:close/>
              </a:path>
            </a:pathLst>
          </a:custGeom>
          <a:blipFill>
            <a:blip r:embed="rId9"/>
            <a:stretch>
              <a:fillRect/>
            </a:stretch>
          </a:blipFill>
        </p:spPr>
        <p:txBody>
          <a:bodyPr/>
          <a:lstStyle/>
          <a:p>
            <a:endParaRPr lang="en-US"/>
          </a:p>
        </p:txBody>
      </p:sp>
      <p:sp>
        <p:nvSpPr>
          <p:cNvPr id="12" name="TextBox 12"/>
          <p:cNvSpPr txBox="1"/>
          <p:nvPr/>
        </p:nvSpPr>
        <p:spPr>
          <a:xfrm>
            <a:off x="13040661" y="1693862"/>
            <a:ext cx="7627731" cy="485287"/>
          </a:xfrm>
          <a:prstGeom prst="rect">
            <a:avLst/>
          </a:prstGeom>
        </p:spPr>
        <p:txBody>
          <a:bodyPr lIns="0" tIns="0" rIns="0" bIns="0" rtlCol="0" anchor="t">
            <a:spAutoFit/>
          </a:bodyPr>
          <a:lstStyle/>
          <a:p>
            <a:pPr marL="690880" lvl="1" indent="-345440" algn="l">
              <a:lnSpc>
                <a:spcPts val="3840"/>
              </a:lnSpc>
              <a:buAutoNum type="arabicPeriod"/>
            </a:pPr>
            <a:r>
              <a:rPr lang="en-US" sz="3200" b="1">
                <a:solidFill>
                  <a:srgbClr val="FFFFFF"/>
                </a:solidFill>
                <a:latin typeface="Poppins Medium Bold"/>
                <a:ea typeface="Poppins Medium Bold"/>
                <a:cs typeface="Poppins Medium Bold"/>
                <a:sym typeface="Poppins Medium Bold"/>
              </a:rPr>
              <a:t>Schools &amp; Colleges</a:t>
            </a:r>
          </a:p>
        </p:txBody>
      </p:sp>
      <p:sp>
        <p:nvSpPr>
          <p:cNvPr id="13" name="TextBox 13"/>
          <p:cNvSpPr txBox="1"/>
          <p:nvPr/>
        </p:nvSpPr>
        <p:spPr>
          <a:xfrm>
            <a:off x="4858068" y="614363"/>
            <a:ext cx="8571864" cy="838200"/>
          </a:xfrm>
          <a:prstGeom prst="rect">
            <a:avLst/>
          </a:prstGeom>
        </p:spPr>
        <p:txBody>
          <a:bodyPr lIns="0" tIns="0" rIns="0" bIns="0" rtlCol="0" anchor="t">
            <a:spAutoFit/>
          </a:bodyPr>
          <a:lstStyle/>
          <a:p>
            <a:pPr algn="ctr">
              <a:lnSpc>
                <a:spcPts val="6696"/>
              </a:lnSpc>
              <a:spcBef>
                <a:spcPct val="0"/>
              </a:spcBef>
            </a:pPr>
            <a:r>
              <a:rPr lang="en-US" sz="5580" b="1">
                <a:solidFill>
                  <a:srgbClr val="000000"/>
                </a:solidFill>
                <a:latin typeface="Poppins Medium Bold"/>
                <a:ea typeface="Poppins Medium Bold"/>
                <a:cs typeface="Poppins Medium Bold"/>
                <a:sym typeface="Poppins Medium Bold"/>
              </a:rPr>
              <a:t>APPLICATIONS</a:t>
            </a:r>
          </a:p>
        </p:txBody>
      </p:sp>
      <p:sp>
        <p:nvSpPr>
          <p:cNvPr id="14" name="TextBox 14"/>
          <p:cNvSpPr txBox="1"/>
          <p:nvPr/>
        </p:nvSpPr>
        <p:spPr>
          <a:xfrm>
            <a:off x="14019626" y="4122493"/>
            <a:ext cx="7627731" cy="485287"/>
          </a:xfrm>
          <a:prstGeom prst="rect">
            <a:avLst/>
          </a:prstGeom>
        </p:spPr>
        <p:txBody>
          <a:bodyPr lIns="0" tIns="0" rIns="0" bIns="0" rtlCol="0" anchor="t">
            <a:spAutoFit/>
          </a:bodyPr>
          <a:lstStyle/>
          <a:p>
            <a:pPr algn="l">
              <a:lnSpc>
                <a:spcPts val="3840"/>
              </a:lnSpc>
            </a:pPr>
            <a:r>
              <a:rPr lang="en-US" sz="3200" b="1">
                <a:solidFill>
                  <a:srgbClr val="FFFFFF"/>
                </a:solidFill>
                <a:latin typeface="Poppins Medium Bold"/>
                <a:ea typeface="Poppins Medium Bold"/>
                <a:cs typeface="Poppins Medium Bold"/>
                <a:sym typeface="Poppins Medium Bold"/>
              </a:rPr>
              <a:t>2. Office</a:t>
            </a:r>
          </a:p>
        </p:txBody>
      </p:sp>
      <p:sp>
        <p:nvSpPr>
          <p:cNvPr id="15" name="TextBox 15"/>
          <p:cNvSpPr txBox="1"/>
          <p:nvPr/>
        </p:nvSpPr>
        <p:spPr>
          <a:xfrm>
            <a:off x="14223919" y="8324758"/>
            <a:ext cx="7627731" cy="485287"/>
          </a:xfrm>
          <a:prstGeom prst="rect">
            <a:avLst/>
          </a:prstGeom>
        </p:spPr>
        <p:txBody>
          <a:bodyPr lIns="0" tIns="0" rIns="0" bIns="0" rtlCol="0" anchor="t">
            <a:spAutoFit/>
          </a:bodyPr>
          <a:lstStyle/>
          <a:p>
            <a:pPr algn="l">
              <a:lnSpc>
                <a:spcPts val="3840"/>
              </a:lnSpc>
            </a:pPr>
            <a:r>
              <a:rPr lang="en-US" sz="3200" b="1">
                <a:solidFill>
                  <a:srgbClr val="FFFFFF"/>
                </a:solidFill>
                <a:latin typeface="Poppins Medium Bold"/>
                <a:ea typeface="Poppins Medium Bold"/>
                <a:cs typeface="Poppins Medium Bold"/>
                <a:sym typeface="Poppins Medium Bold"/>
              </a:rPr>
              <a:t>3.Airport</a:t>
            </a:r>
          </a:p>
        </p:txBody>
      </p:sp>
      <p:sp>
        <p:nvSpPr>
          <p:cNvPr id="16" name="TextBox 16"/>
          <p:cNvSpPr txBox="1"/>
          <p:nvPr/>
        </p:nvSpPr>
        <p:spPr>
          <a:xfrm>
            <a:off x="10535426" y="9191045"/>
            <a:ext cx="7627731" cy="485287"/>
          </a:xfrm>
          <a:prstGeom prst="rect">
            <a:avLst/>
          </a:prstGeom>
        </p:spPr>
        <p:txBody>
          <a:bodyPr lIns="0" tIns="0" rIns="0" bIns="0" rtlCol="0" anchor="t">
            <a:spAutoFit/>
          </a:bodyPr>
          <a:lstStyle/>
          <a:p>
            <a:pPr algn="l">
              <a:lnSpc>
                <a:spcPts val="3840"/>
              </a:lnSpc>
            </a:pPr>
            <a:r>
              <a:rPr lang="en-US" sz="3200" b="1">
                <a:solidFill>
                  <a:srgbClr val="FFFFFF"/>
                </a:solidFill>
                <a:latin typeface="Poppins Medium Bold"/>
                <a:ea typeface="Poppins Medium Bold"/>
                <a:cs typeface="Poppins Medium Bold"/>
                <a:sym typeface="Poppins Medium Bold"/>
              </a:rPr>
              <a:t>4. Hospital</a:t>
            </a:r>
          </a:p>
        </p:txBody>
      </p:sp>
      <p:sp>
        <p:nvSpPr>
          <p:cNvPr id="17" name="TextBox 17"/>
          <p:cNvSpPr txBox="1"/>
          <p:nvPr/>
        </p:nvSpPr>
        <p:spPr>
          <a:xfrm>
            <a:off x="457670" y="1526903"/>
            <a:ext cx="7627731" cy="485287"/>
          </a:xfrm>
          <a:prstGeom prst="rect">
            <a:avLst/>
          </a:prstGeom>
        </p:spPr>
        <p:txBody>
          <a:bodyPr lIns="0" tIns="0" rIns="0" bIns="0" rtlCol="0" anchor="t">
            <a:spAutoFit/>
          </a:bodyPr>
          <a:lstStyle/>
          <a:p>
            <a:pPr algn="l">
              <a:lnSpc>
                <a:spcPts val="3840"/>
              </a:lnSpc>
            </a:pPr>
            <a:r>
              <a:rPr lang="en-US" sz="3200" b="1">
                <a:solidFill>
                  <a:srgbClr val="FFFFFF"/>
                </a:solidFill>
                <a:latin typeface="Poppins Medium Bold"/>
                <a:ea typeface="Poppins Medium Bold"/>
                <a:cs typeface="Poppins Medium Bold"/>
                <a:sym typeface="Poppins Medium Bold"/>
              </a:rPr>
              <a:t>5. Common Places</a:t>
            </a:r>
          </a:p>
        </p:txBody>
      </p:sp>
      <p:sp>
        <p:nvSpPr>
          <p:cNvPr id="18" name="TextBox 18"/>
          <p:cNvSpPr txBox="1"/>
          <p:nvPr/>
        </p:nvSpPr>
        <p:spPr>
          <a:xfrm>
            <a:off x="2604489" y="4552844"/>
            <a:ext cx="2853297" cy="485287"/>
          </a:xfrm>
          <a:prstGeom prst="rect">
            <a:avLst/>
          </a:prstGeom>
        </p:spPr>
        <p:txBody>
          <a:bodyPr lIns="0" tIns="0" rIns="0" bIns="0" rtlCol="0" anchor="t">
            <a:spAutoFit/>
          </a:bodyPr>
          <a:lstStyle/>
          <a:p>
            <a:pPr algn="l">
              <a:lnSpc>
                <a:spcPts val="3840"/>
              </a:lnSpc>
            </a:pPr>
            <a:r>
              <a:rPr lang="en-US" sz="3200" b="1">
                <a:solidFill>
                  <a:srgbClr val="FFFFFF"/>
                </a:solidFill>
                <a:latin typeface="Poppins Medium Bold"/>
                <a:ea typeface="Poppins Medium Bold"/>
                <a:cs typeface="Poppins Medium Bold"/>
                <a:sym typeface="Poppins Medium Bold"/>
              </a:rPr>
              <a:t>6. Train</a:t>
            </a:r>
          </a:p>
        </p:txBody>
      </p:sp>
      <p:sp>
        <p:nvSpPr>
          <p:cNvPr id="19" name="TextBox 19"/>
          <p:cNvSpPr txBox="1"/>
          <p:nvPr/>
        </p:nvSpPr>
        <p:spPr>
          <a:xfrm>
            <a:off x="2604489" y="8773013"/>
            <a:ext cx="7627731" cy="485287"/>
          </a:xfrm>
          <a:prstGeom prst="rect">
            <a:avLst/>
          </a:prstGeom>
        </p:spPr>
        <p:txBody>
          <a:bodyPr lIns="0" tIns="0" rIns="0" bIns="0" rtlCol="0" anchor="t">
            <a:spAutoFit/>
          </a:bodyPr>
          <a:lstStyle/>
          <a:p>
            <a:pPr algn="l">
              <a:lnSpc>
                <a:spcPts val="3840"/>
              </a:lnSpc>
            </a:pPr>
            <a:r>
              <a:rPr lang="en-US" sz="3200" b="1">
                <a:solidFill>
                  <a:srgbClr val="FFFFFF"/>
                </a:solidFill>
                <a:latin typeface="Poppins Medium Bold"/>
                <a:ea typeface="Poppins Medium Bold"/>
                <a:cs typeface="Poppins Medium Bold"/>
                <a:sym typeface="Poppins Medium Bold"/>
              </a:rPr>
              <a:t>8. Canteen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0C7AD"/>
        </a:solidFill>
        <a:effectLst/>
      </p:bgPr>
    </p:bg>
    <p:spTree>
      <p:nvGrpSpPr>
        <p:cNvPr id="1" name=""/>
        <p:cNvGrpSpPr/>
        <p:nvPr/>
      </p:nvGrpSpPr>
      <p:grpSpPr>
        <a:xfrm>
          <a:off x="0" y="0"/>
          <a:ext cx="0" cy="0"/>
          <a:chOff x="0" y="0"/>
          <a:chExt cx="0" cy="0"/>
        </a:xfrm>
      </p:grpSpPr>
      <p:sp>
        <p:nvSpPr>
          <p:cNvPr id="2" name="TextBox 2"/>
          <p:cNvSpPr txBox="1"/>
          <p:nvPr/>
        </p:nvSpPr>
        <p:spPr>
          <a:xfrm>
            <a:off x="7406532" y="804687"/>
            <a:ext cx="3474937" cy="847725"/>
          </a:xfrm>
          <a:prstGeom prst="rect">
            <a:avLst/>
          </a:prstGeom>
        </p:spPr>
        <p:txBody>
          <a:bodyPr lIns="0" tIns="0" rIns="0" bIns="0" rtlCol="0" anchor="t">
            <a:spAutoFit/>
          </a:bodyPr>
          <a:lstStyle/>
          <a:p>
            <a:pPr algn="l">
              <a:lnSpc>
                <a:spcPts val="6605"/>
              </a:lnSpc>
            </a:pPr>
            <a:r>
              <a:rPr lang="en-US" sz="5504" b="1" spc="330">
                <a:solidFill>
                  <a:srgbClr val="59726D"/>
                </a:solidFill>
                <a:latin typeface="Poppins Medium Bold"/>
                <a:ea typeface="Poppins Medium Bold"/>
                <a:cs typeface="Poppins Medium Bold"/>
                <a:sym typeface="Poppins Medium Bold"/>
              </a:rPr>
              <a:t>DATASET</a:t>
            </a:r>
          </a:p>
        </p:txBody>
      </p:sp>
      <p:sp>
        <p:nvSpPr>
          <p:cNvPr id="3" name="TextBox 3"/>
          <p:cNvSpPr txBox="1"/>
          <p:nvPr/>
        </p:nvSpPr>
        <p:spPr>
          <a:xfrm>
            <a:off x="1330576" y="2307001"/>
            <a:ext cx="9550892" cy="7324725"/>
          </a:xfrm>
          <a:prstGeom prst="rect">
            <a:avLst/>
          </a:prstGeom>
        </p:spPr>
        <p:txBody>
          <a:bodyPr lIns="0" tIns="0" rIns="0" bIns="0" rtlCol="0" anchor="t">
            <a:spAutoFit/>
          </a:bodyPr>
          <a:lstStyle/>
          <a:p>
            <a:pPr algn="l">
              <a:lnSpc>
                <a:spcPts val="3645"/>
              </a:lnSpc>
            </a:pPr>
            <a:r>
              <a:rPr lang="en-US" sz="3037" b="1">
                <a:solidFill>
                  <a:srgbClr val="FFFFFF"/>
                </a:solidFill>
                <a:latin typeface="Poppins Medium Bold"/>
                <a:ea typeface="Poppins Medium Bold"/>
                <a:cs typeface="Poppins Medium Bold"/>
                <a:sym typeface="Poppins Medium Bold"/>
              </a:rPr>
              <a:t>Dataset Overview</a:t>
            </a:r>
          </a:p>
          <a:p>
            <a:pPr marL="655864" lvl="1" indent="-327932"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Total Images: Approximately 2,500</a:t>
            </a:r>
          </a:p>
          <a:p>
            <a:pPr marL="655864" lvl="1" indent="-327932"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Categories:</a:t>
            </a:r>
          </a:p>
          <a:p>
            <a:pPr marL="1311729" lvl="2" indent="-437243"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Masked: Individuals wearing masks.</a:t>
            </a:r>
          </a:p>
          <a:p>
            <a:pPr marL="1311729" lvl="2" indent="-437243"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Unmasked: Individuals not wearing masks.</a:t>
            </a:r>
          </a:p>
          <a:p>
            <a:pPr marL="655864" lvl="1" indent="-327932"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Key Features:</a:t>
            </a:r>
          </a:p>
          <a:p>
            <a:pPr marL="1311729" lvl="2" indent="-437243"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Diverse demographics and environments.</a:t>
            </a:r>
          </a:p>
          <a:p>
            <a:pPr marL="1311729" lvl="2" indent="-437243"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Various angles and lighting conditions.</a:t>
            </a:r>
          </a:p>
          <a:p>
            <a:pPr marL="655864" lvl="1" indent="-327932"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Purpose: Designed for training a face mask detection system.</a:t>
            </a:r>
          </a:p>
          <a:p>
            <a:pPr marL="655864" lvl="1" indent="-327932"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Distribution:</a:t>
            </a:r>
          </a:p>
          <a:p>
            <a:pPr marL="1311729" lvl="2" indent="-437243" algn="l">
              <a:lnSpc>
                <a:spcPts val="3645"/>
              </a:lnSpc>
              <a:buFont typeface="Arial"/>
              <a:buChar char="⚬"/>
            </a:pPr>
            <a:r>
              <a:rPr lang="en-US" sz="3037" b="1">
                <a:solidFill>
                  <a:srgbClr val="FFFFFF"/>
                </a:solidFill>
                <a:latin typeface="Poppins Medium Bold"/>
                <a:ea typeface="Poppins Medium Bold"/>
                <a:cs typeface="Poppins Medium Bold"/>
                <a:sym typeface="Poppins Medium Bold"/>
              </a:rPr>
              <a:t>Balanced/Imbalanced distribution (50% masked, 50% unmasked).</a:t>
            </a:r>
          </a:p>
          <a:p>
            <a:pPr algn="l">
              <a:lnSpc>
                <a:spcPts val="3645"/>
              </a:lnSpc>
            </a:pPr>
            <a:endParaRPr lang="en-US" sz="3037" b="1">
              <a:solidFill>
                <a:srgbClr val="FFFFFF"/>
              </a:solidFill>
              <a:latin typeface="Poppins Medium Bold"/>
              <a:ea typeface="Poppins Medium Bold"/>
              <a:cs typeface="Poppins Medium Bold"/>
              <a:sym typeface="Poppins Medium Bold"/>
            </a:endParaRPr>
          </a:p>
        </p:txBody>
      </p:sp>
      <p:sp>
        <p:nvSpPr>
          <p:cNvPr id="4" name="Freeform 4"/>
          <p:cNvSpPr/>
          <p:nvPr/>
        </p:nvSpPr>
        <p:spPr>
          <a:xfrm rot="-5400000">
            <a:off x="11139447" y="4448330"/>
            <a:ext cx="8205878" cy="8205878"/>
          </a:xfrm>
          <a:custGeom>
            <a:avLst/>
            <a:gdLst/>
            <a:ahLst/>
            <a:cxnLst/>
            <a:rect l="l" t="t" r="r" b="b"/>
            <a:pathLst>
              <a:path w="8205878" h="8205878">
                <a:moveTo>
                  <a:pt x="0" y="0"/>
                </a:moveTo>
                <a:lnTo>
                  <a:pt x="8205878" y="0"/>
                </a:lnTo>
                <a:lnTo>
                  <a:pt x="8205878" y="8205879"/>
                </a:lnTo>
                <a:lnTo>
                  <a:pt x="0" y="8205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642077" y="5143500"/>
            <a:ext cx="5479274" cy="5409537"/>
          </a:xfrm>
          <a:custGeom>
            <a:avLst/>
            <a:gdLst/>
            <a:ahLst/>
            <a:cxnLst/>
            <a:rect l="l" t="t" r="r" b="b"/>
            <a:pathLst>
              <a:path w="5479274" h="5409537">
                <a:moveTo>
                  <a:pt x="0" y="0"/>
                </a:moveTo>
                <a:lnTo>
                  <a:pt x="5479273" y="0"/>
                </a:lnTo>
                <a:lnTo>
                  <a:pt x="5479273" y="5409537"/>
                </a:lnTo>
                <a:lnTo>
                  <a:pt x="0" y="5409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0C7AD"/>
        </a:solidFill>
        <a:effectLst/>
      </p:bgPr>
    </p:bg>
    <p:spTree>
      <p:nvGrpSpPr>
        <p:cNvPr id="1" name=""/>
        <p:cNvGrpSpPr/>
        <p:nvPr/>
      </p:nvGrpSpPr>
      <p:grpSpPr>
        <a:xfrm>
          <a:off x="0" y="0"/>
          <a:ext cx="0" cy="0"/>
          <a:chOff x="0" y="0"/>
          <a:chExt cx="0" cy="0"/>
        </a:xfrm>
      </p:grpSpPr>
      <p:sp>
        <p:nvSpPr>
          <p:cNvPr id="2" name="Freeform 2"/>
          <p:cNvSpPr/>
          <p:nvPr/>
        </p:nvSpPr>
        <p:spPr>
          <a:xfrm>
            <a:off x="12868671" y="7579972"/>
            <a:ext cx="8205878" cy="8205878"/>
          </a:xfrm>
          <a:custGeom>
            <a:avLst/>
            <a:gdLst/>
            <a:ahLst/>
            <a:cxnLst/>
            <a:rect l="l" t="t" r="r" b="b"/>
            <a:pathLst>
              <a:path w="8205878" h="8205878">
                <a:moveTo>
                  <a:pt x="0" y="0"/>
                </a:moveTo>
                <a:lnTo>
                  <a:pt x="8205878" y="0"/>
                </a:lnTo>
                <a:lnTo>
                  <a:pt x="8205878" y="8205878"/>
                </a:lnTo>
                <a:lnTo>
                  <a:pt x="0" y="8205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408667">
            <a:off x="-4559773" y="6819620"/>
            <a:ext cx="8205878" cy="8205878"/>
          </a:xfrm>
          <a:custGeom>
            <a:avLst/>
            <a:gdLst/>
            <a:ahLst/>
            <a:cxnLst/>
            <a:rect l="l" t="t" r="r" b="b"/>
            <a:pathLst>
              <a:path w="8205878" h="8205878">
                <a:moveTo>
                  <a:pt x="0" y="0"/>
                </a:moveTo>
                <a:lnTo>
                  <a:pt x="8205878" y="0"/>
                </a:lnTo>
                <a:lnTo>
                  <a:pt x="8205878" y="8205878"/>
                </a:lnTo>
                <a:lnTo>
                  <a:pt x="0" y="8205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97830" y="2707028"/>
            <a:ext cx="9648790" cy="4872944"/>
          </a:xfrm>
          <a:custGeom>
            <a:avLst/>
            <a:gdLst/>
            <a:ahLst/>
            <a:cxnLst/>
            <a:rect l="l" t="t" r="r" b="b"/>
            <a:pathLst>
              <a:path w="9648790" h="4872944">
                <a:moveTo>
                  <a:pt x="0" y="0"/>
                </a:moveTo>
                <a:lnTo>
                  <a:pt x="9648790" y="0"/>
                </a:lnTo>
                <a:lnTo>
                  <a:pt x="9648790" y="4872944"/>
                </a:lnTo>
                <a:lnTo>
                  <a:pt x="0" y="4872944"/>
                </a:lnTo>
                <a:lnTo>
                  <a:pt x="0" y="0"/>
                </a:lnTo>
                <a:close/>
              </a:path>
            </a:pathLst>
          </a:custGeom>
          <a:blipFill>
            <a:blip r:embed="rId4"/>
            <a:stretch>
              <a:fillRect t="-120" b="-120"/>
            </a:stretch>
          </a:blipFill>
        </p:spPr>
        <p:txBody>
          <a:bodyPr/>
          <a:lstStyle/>
          <a:p>
            <a:endParaRPr lang="en-US"/>
          </a:p>
        </p:txBody>
      </p:sp>
      <p:sp>
        <p:nvSpPr>
          <p:cNvPr id="5" name="Freeform 5"/>
          <p:cNvSpPr/>
          <p:nvPr/>
        </p:nvSpPr>
        <p:spPr>
          <a:xfrm>
            <a:off x="10745921" y="2707028"/>
            <a:ext cx="7077654" cy="6166406"/>
          </a:xfrm>
          <a:custGeom>
            <a:avLst/>
            <a:gdLst/>
            <a:ahLst/>
            <a:cxnLst/>
            <a:rect l="l" t="t" r="r" b="b"/>
            <a:pathLst>
              <a:path w="7077654" h="6166406">
                <a:moveTo>
                  <a:pt x="0" y="0"/>
                </a:moveTo>
                <a:lnTo>
                  <a:pt x="7077654" y="0"/>
                </a:lnTo>
                <a:lnTo>
                  <a:pt x="7077654" y="6166406"/>
                </a:lnTo>
                <a:lnTo>
                  <a:pt x="0" y="6166406"/>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5931982" y="650630"/>
            <a:ext cx="7538655" cy="1685925"/>
          </a:xfrm>
          <a:prstGeom prst="rect">
            <a:avLst/>
          </a:prstGeom>
        </p:spPr>
        <p:txBody>
          <a:bodyPr lIns="0" tIns="0" rIns="0" bIns="0" rtlCol="0" anchor="t">
            <a:spAutoFit/>
          </a:bodyPr>
          <a:lstStyle/>
          <a:p>
            <a:pPr algn="l">
              <a:lnSpc>
                <a:spcPts val="6605"/>
              </a:lnSpc>
            </a:pPr>
            <a:r>
              <a:rPr lang="en-US" sz="5504" b="1" spc="330">
                <a:solidFill>
                  <a:srgbClr val="59726D"/>
                </a:solidFill>
                <a:latin typeface="Poppins Medium Bold"/>
                <a:ea typeface="Poppins Medium Bold"/>
                <a:cs typeface="Poppins Medium Bold"/>
                <a:sym typeface="Poppins Medium Bold"/>
              </a:rPr>
              <a:t>DATA COLLECTION AND PREPARATION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1993251" y="1207111"/>
            <a:ext cx="4320220" cy="9333706"/>
            <a:chOff x="0" y="0"/>
            <a:chExt cx="5760293" cy="12444942"/>
          </a:xfrm>
        </p:grpSpPr>
        <p:sp>
          <p:nvSpPr>
            <p:cNvPr id="3" name="AutoShape 3"/>
            <p:cNvSpPr/>
            <p:nvPr/>
          </p:nvSpPr>
          <p:spPr>
            <a:xfrm>
              <a:off x="1108500" y="5360194"/>
              <a:ext cx="3406555" cy="7084748"/>
            </a:xfrm>
            <a:prstGeom prst="rect">
              <a:avLst/>
            </a:prstGeom>
            <a:solidFill>
              <a:srgbClr val="A63F33"/>
            </a:solidFill>
          </p:spPr>
          <p:txBody>
            <a:bodyPr/>
            <a:lstStyle/>
            <a:p>
              <a:endParaRPr lang="en-US"/>
            </a:p>
          </p:txBody>
        </p:sp>
        <p:sp>
          <p:nvSpPr>
            <p:cNvPr id="4" name="Freeform 4"/>
            <p:cNvSpPr/>
            <p:nvPr/>
          </p:nvSpPr>
          <p:spPr>
            <a:xfrm>
              <a:off x="0" y="0"/>
              <a:ext cx="5760293" cy="6683884"/>
            </a:xfrm>
            <a:custGeom>
              <a:avLst/>
              <a:gdLst/>
              <a:ahLst/>
              <a:cxnLst/>
              <a:rect l="l" t="t" r="r" b="b"/>
              <a:pathLst>
                <a:path w="5760293" h="6683884">
                  <a:moveTo>
                    <a:pt x="0" y="0"/>
                  </a:moveTo>
                  <a:lnTo>
                    <a:pt x="5760293" y="0"/>
                  </a:lnTo>
                  <a:lnTo>
                    <a:pt x="5760293" y="6683884"/>
                  </a:lnTo>
                  <a:lnTo>
                    <a:pt x="0" y="6683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13318710" y="4156368"/>
            <a:ext cx="4969290" cy="9628336"/>
            <a:chOff x="0" y="0"/>
            <a:chExt cx="6625720" cy="12837781"/>
          </a:xfrm>
        </p:grpSpPr>
        <p:sp>
          <p:nvSpPr>
            <p:cNvPr id="6" name="Freeform 6"/>
            <p:cNvSpPr/>
            <p:nvPr/>
          </p:nvSpPr>
          <p:spPr>
            <a:xfrm>
              <a:off x="0" y="0"/>
              <a:ext cx="6625720" cy="6698798"/>
            </a:xfrm>
            <a:custGeom>
              <a:avLst/>
              <a:gdLst/>
              <a:ahLst/>
              <a:cxnLst/>
              <a:rect l="l" t="t" r="r" b="b"/>
              <a:pathLst>
                <a:path w="6625720" h="6698798">
                  <a:moveTo>
                    <a:pt x="0" y="0"/>
                  </a:moveTo>
                  <a:lnTo>
                    <a:pt x="6625720" y="0"/>
                  </a:lnTo>
                  <a:lnTo>
                    <a:pt x="6625720" y="6698798"/>
                  </a:lnTo>
                  <a:lnTo>
                    <a:pt x="0" y="6698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0" y="6527044"/>
              <a:ext cx="6625720" cy="6310737"/>
            </a:xfrm>
            <a:prstGeom prst="rect">
              <a:avLst/>
            </a:prstGeom>
            <a:solidFill>
              <a:srgbClr val="28221F"/>
            </a:solidFill>
          </p:spPr>
          <p:txBody>
            <a:bodyPr/>
            <a:lstStyle/>
            <a:p>
              <a:endParaRPr lang="en-US"/>
            </a:p>
          </p:txBody>
        </p:sp>
      </p:grpSp>
      <p:sp>
        <p:nvSpPr>
          <p:cNvPr id="8" name="Freeform 8"/>
          <p:cNvSpPr/>
          <p:nvPr/>
        </p:nvSpPr>
        <p:spPr>
          <a:xfrm>
            <a:off x="9821826" y="4948101"/>
            <a:ext cx="5378472" cy="5300240"/>
          </a:xfrm>
          <a:custGeom>
            <a:avLst/>
            <a:gdLst/>
            <a:ahLst/>
            <a:cxnLst/>
            <a:rect l="l" t="t" r="r" b="b"/>
            <a:pathLst>
              <a:path w="5378472" h="5300240">
                <a:moveTo>
                  <a:pt x="0" y="0"/>
                </a:moveTo>
                <a:lnTo>
                  <a:pt x="5378472" y="0"/>
                </a:lnTo>
                <a:lnTo>
                  <a:pt x="5378472" y="5300240"/>
                </a:lnTo>
                <a:lnTo>
                  <a:pt x="0" y="5300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3747655" y="-5678007"/>
            <a:ext cx="8205878" cy="8205878"/>
          </a:xfrm>
          <a:custGeom>
            <a:avLst/>
            <a:gdLst/>
            <a:ahLst/>
            <a:cxnLst/>
            <a:rect l="l" t="t" r="r" b="b"/>
            <a:pathLst>
              <a:path w="8205878" h="8205878">
                <a:moveTo>
                  <a:pt x="0" y="0"/>
                </a:moveTo>
                <a:lnTo>
                  <a:pt x="8205878" y="0"/>
                </a:lnTo>
                <a:lnTo>
                  <a:pt x="8205878" y="8205878"/>
                </a:lnTo>
                <a:lnTo>
                  <a:pt x="0" y="82058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0" y="2130783"/>
            <a:ext cx="9014685" cy="1554530"/>
            <a:chOff x="0" y="0"/>
            <a:chExt cx="12019580" cy="2072707"/>
          </a:xfrm>
        </p:grpSpPr>
        <p:sp>
          <p:nvSpPr>
            <p:cNvPr id="11" name="TextBox 11"/>
            <p:cNvSpPr txBox="1"/>
            <p:nvPr/>
          </p:nvSpPr>
          <p:spPr>
            <a:xfrm>
              <a:off x="0" y="0"/>
              <a:ext cx="12019580" cy="850900"/>
            </a:xfrm>
            <a:prstGeom prst="rect">
              <a:avLst/>
            </a:prstGeom>
          </p:spPr>
          <p:txBody>
            <a:bodyPr lIns="0" tIns="0" rIns="0" bIns="0" rtlCol="0" anchor="t">
              <a:spAutoFit/>
            </a:bodyPr>
            <a:lstStyle/>
            <a:p>
              <a:pPr algn="ctr">
                <a:lnSpc>
                  <a:spcPts val="5040"/>
                </a:lnSpc>
                <a:spcBef>
                  <a:spcPct val="0"/>
                </a:spcBef>
              </a:pPr>
              <a:endParaRPr/>
            </a:p>
          </p:txBody>
        </p:sp>
        <p:sp>
          <p:nvSpPr>
            <p:cNvPr id="12" name="TextBox 12"/>
            <p:cNvSpPr txBox="1"/>
            <p:nvPr/>
          </p:nvSpPr>
          <p:spPr>
            <a:xfrm>
              <a:off x="461429" y="1453582"/>
              <a:ext cx="11096722" cy="619125"/>
            </a:xfrm>
            <a:prstGeom prst="rect">
              <a:avLst/>
            </a:prstGeom>
          </p:spPr>
          <p:txBody>
            <a:bodyPr lIns="0" tIns="0" rIns="0" bIns="0" rtlCol="0" anchor="t">
              <a:spAutoFit/>
            </a:bodyPr>
            <a:lstStyle/>
            <a:p>
              <a:pPr algn="ctr">
                <a:lnSpc>
                  <a:spcPts val="3600"/>
                </a:lnSpc>
                <a:spcBef>
                  <a:spcPct val="0"/>
                </a:spcBef>
              </a:pPr>
              <a:r>
                <a:rPr lang="en-US" sz="3000" b="1" spc="32">
                  <a:solidFill>
                    <a:srgbClr val="DBAEA4"/>
                  </a:solidFill>
                  <a:latin typeface="Poppins Medium Bold"/>
                  <a:ea typeface="Poppins Medium Bold"/>
                  <a:cs typeface="Poppins Medium Bold"/>
                  <a:sym typeface="Poppins Medium Bold"/>
                </a:rPr>
                <a:t>Image Pre-processing</a:t>
              </a:r>
            </a:p>
          </p:txBody>
        </p:sp>
      </p:grpSp>
      <p:sp>
        <p:nvSpPr>
          <p:cNvPr id="13" name="TextBox 13"/>
          <p:cNvSpPr txBox="1"/>
          <p:nvPr/>
        </p:nvSpPr>
        <p:spPr>
          <a:xfrm>
            <a:off x="3956998" y="778486"/>
            <a:ext cx="8973828" cy="847725"/>
          </a:xfrm>
          <a:prstGeom prst="rect">
            <a:avLst/>
          </a:prstGeom>
        </p:spPr>
        <p:txBody>
          <a:bodyPr lIns="0" tIns="0" rIns="0" bIns="0" rtlCol="0" anchor="t">
            <a:spAutoFit/>
          </a:bodyPr>
          <a:lstStyle/>
          <a:p>
            <a:pPr algn="l">
              <a:lnSpc>
                <a:spcPts val="6605"/>
              </a:lnSpc>
            </a:pPr>
            <a:r>
              <a:rPr lang="en-US" sz="5504" b="1" spc="330">
                <a:solidFill>
                  <a:srgbClr val="59726D"/>
                </a:solidFill>
                <a:latin typeface="Poppins Medium Bold"/>
                <a:ea typeface="Poppins Medium Bold"/>
                <a:cs typeface="Poppins Medium Bold"/>
                <a:sym typeface="Poppins Medium Bold"/>
              </a:rPr>
              <a:t>FLOW OF THE PROJECT</a:t>
            </a:r>
          </a:p>
        </p:txBody>
      </p:sp>
      <p:grpSp>
        <p:nvGrpSpPr>
          <p:cNvPr id="14" name="Group 14"/>
          <p:cNvGrpSpPr/>
          <p:nvPr/>
        </p:nvGrpSpPr>
        <p:grpSpPr>
          <a:xfrm>
            <a:off x="129315" y="3196770"/>
            <a:ext cx="9014685" cy="1554530"/>
            <a:chOff x="0" y="0"/>
            <a:chExt cx="12019580" cy="2072707"/>
          </a:xfrm>
        </p:grpSpPr>
        <p:sp>
          <p:nvSpPr>
            <p:cNvPr id="15" name="TextBox 15"/>
            <p:cNvSpPr txBox="1"/>
            <p:nvPr/>
          </p:nvSpPr>
          <p:spPr>
            <a:xfrm>
              <a:off x="0" y="0"/>
              <a:ext cx="12019580" cy="850900"/>
            </a:xfrm>
            <a:prstGeom prst="rect">
              <a:avLst/>
            </a:prstGeom>
          </p:spPr>
          <p:txBody>
            <a:bodyPr lIns="0" tIns="0" rIns="0" bIns="0" rtlCol="0" anchor="t">
              <a:spAutoFit/>
            </a:bodyPr>
            <a:lstStyle/>
            <a:p>
              <a:pPr algn="ctr">
                <a:lnSpc>
                  <a:spcPts val="5040"/>
                </a:lnSpc>
                <a:spcBef>
                  <a:spcPct val="0"/>
                </a:spcBef>
              </a:pPr>
              <a:endParaRPr/>
            </a:p>
          </p:txBody>
        </p:sp>
        <p:sp>
          <p:nvSpPr>
            <p:cNvPr id="16" name="TextBox 16"/>
            <p:cNvSpPr txBox="1"/>
            <p:nvPr/>
          </p:nvSpPr>
          <p:spPr>
            <a:xfrm>
              <a:off x="461429" y="1453582"/>
              <a:ext cx="11096722" cy="619125"/>
            </a:xfrm>
            <a:prstGeom prst="rect">
              <a:avLst/>
            </a:prstGeom>
          </p:spPr>
          <p:txBody>
            <a:bodyPr lIns="0" tIns="0" rIns="0" bIns="0" rtlCol="0" anchor="t">
              <a:spAutoFit/>
            </a:bodyPr>
            <a:lstStyle/>
            <a:p>
              <a:pPr algn="ctr">
                <a:lnSpc>
                  <a:spcPts val="3600"/>
                </a:lnSpc>
                <a:spcBef>
                  <a:spcPct val="0"/>
                </a:spcBef>
              </a:pPr>
              <a:r>
                <a:rPr lang="en-US" sz="3000" b="1" spc="32">
                  <a:solidFill>
                    <a:srgbClr val="DBAEA4"/>
                  </a:solidFill>
                  <a:latin typeface="Poppins Medium Bold"/>
                  <a:ea typeface="Poppins Medium Bold"/>
                  <a:cs typeface="Poppins Medium Bold"/>
                  <a:sym typeface="Poppins Medium Bold"/>
                </a:rPr>
                <a:t>Deep Learning Architecture</a:t>
              </a:r>
            </a:p>
          </p:txBody>
        </p:sp>
      </p:grpSp>
      <p:grpSp>
        <p:nvGrpSpPr>
          <p:cNvPr id="17" name="Group 17"/>
          <p:cNvGrpSpPr/>
          <p:nvPr/>
        </p:nvGrpSpPr>
        <p:grpSpPr>
          <a:xfrm>
            <a:off x="129315" y="5615043"/>
            <a:ext cx="9014685" cy="1554530"/>
            <a:chOff x="0" y="0"/>
            <a:chExt cx="12019580" cy="2072707"/>
          </a:xfrm>
        </p:grpSpPr>
        <p:sp>
          <p:nvSpPr>
            <p:cNvPr id="18" name="TextBox 18"/>
            <p:cNvSpPr txBox="1"/>
            <p:nvPr/>
          </p:nvSpPr>
          <p:spPr>
            <a:xfrm>
              <a:off x="0" y="0"/>
              <a:ext cx="12019580" cy="850900"/>
            </a:xfrm>
            <a:prstGeom prst="rect">
              <a:avLst/>
            </a:prstGeom>
          </p:spPr>
          <p:txBody>
            <a:bodyPr lIns="0" tIns="0" rIns="0" bIns="0" rtlCol="0" anchor="t">
              <a:spAutoFit/>
            </a:bodyPr>
            <a:lstStyle/>
            <a:p>
              <a:pPr algn="ctr">
                <a:lnSpc>
                  <a:spcPts val="5040"/>
                </a:lnSpc>
                <a:spcBef>
                  <a:spcPct val="0"/>
                </a:spcBef>
              </a:pPr>
              <a:endParaRPr/>
            </a:p>
          </p:txBody>
        </p:sp>
        <p:sp>
          <p:nvSpPr>
            <p:cNvPr id="19" name="TextBox 19"/>
            <p:cNvSpPr txBox="1"/>
            <p:nvPr/>
          </p:nvSpPr>
          <p:spPr>
            <a:xfrm>
              <a:off x="461429" y="1453582"/>
              <a:ext cx="11096722" cy="619125"/>
            </a:xfrm>
            <a:prstGeom prst="rect">
              <a:avLst/>
            </a:prstGeom>
          </p:spPr>
          <p:txBody>
            <a:bodyPr lIns="0" tIns="0" rIns="0" bIns="0" rtlCol="0" anchor="t">
              <a:spAutoFit/>
            </a:bodyPr>
            <a:lstStyle/>
            <a:p>
              <a:pPr algn="ctr">
                <a:lnSpc>
                  <a:spcPts val="3600"/>
                </a:lnSpc>
                <a:spcBef>
                  <a:spcPct val="0"/>
                </a:spcBef>
              </a:pPr>
              <a:r>
                <a:rPr lang="en-US" sz="3000" b="1" spc="32">
                  <a:solidFill>
                    <a:srgbClr val="DBAEA4"/>
                  </a:solidFill>
                  <a:latin typeface="Poppins Medium Bold"/>
                  <a:ea typeface="Poppins Medium Bold"/>
                  <a:cs typeface="Poppins Medium Bold"/>
                  <a:sym typeface="Poppins Medium Bold"/>
                </a:rPr>
                <a:t>Informing Authorities</a:t>
              </a:r>
            </a:p>
          </p:txBody>
        </p:sp>
      </p:grpSp>
      <p:grpSp>
        <p:nvGrpSpPr>
          <p:cNvPr id="20" name="Group 20"/>
          <p:cNvGrpSpPr/>
          <p:nvPr/>
        </p:nvGrpSpPr>
        <p:grpSpPr>
          <a:xfrm>
            <a:off x="355284" y="4338484"/>
            <a:ext cx="9014685" cy="1554530"/>
            <a:chOff x="0" y="0"/>
            <a:chExt cx="12019580" cy="2072707"/>
          </a:xfrm>
        </p:grpSpPr>
        <p:sp>
          <p:nvSpPr>
            <p:cNvPr id="21" name="TextBox 21"/>
            <p:cNvSpPr txBox="1"/>
            <p:nvPr/>
          </p:nvSpPr>
          <p:spPr>
            <a:xfrm>
              <a:off x="0" y="0"/>
              <a:ext cx="12019580" cy="850900"/>
            </a:xfrm>
            <a:prstGeom prst="rect">
              <a:avLst/>
            </a:prstGeom>
          </p:spPr>
          <p:txBody>
            <a:bodyPr lIns="0" tIns="0" rIns="0" bIns="0" rtlCol="0" anchor="t">
              <a:spAutoFit/>
            </a:bodyPr>
            <a:lstStyle/>
            <a:p>
              <a:pPr algn="ctr">
                <a:lnSpc>
                  <a:spcPts val="5040"/>
                </a:lnSpc>
                <a:spcBef>
                  <a:spcPct val="0"/>
                </a:spcBef>
              </a:pPr>
              <a:endParaRPr/>
            </a:p>
          </p:txBody>
        </p:sp>
        <p:sp>
          <p:nvSpPr>
            <p:cNvPr id="22" name="TextBox 22"/>
            <p:cNvSpPr txBox="1"/>
            <p:nvPr/>
          </p:nvSpPr>
          <p:spPr>
            <a:xfrm>
              <a:off x="461429" y="1453582"/>
              <a:ext cx="11096722" cy="619125"/>
            </a:xfrm>
            <a:prstGeom prst="rect">
              <a:avLst/>
            </a:prstGeom>
          </p:spPr>
          <p:txBody>
            <a:bodyPr lIns="0" tIns="0" rIns="0" bIns="0" rtlCol="0" anchor="t">
              <a:spAutoFit/>
            </a:bodyPr>
            <a:lstStyle/>
            <a:p>
              <a:pPr algn="ctr">
                <a:lnSpc>
                  <a:spcPts val="3600"/>
                </a:lnSpc>
                <a:spcBef>
                  <a:spcPct val="0"/>
                </a:spcBef>
              </a:pPr>
              <a:r>
                <a:rPr lang="en-US" sz="3000" b="1" spc="32">
                  <a:solidFill>
                    <a:srgbClr val="DBAEA4"/>
                  </a:solidFill>
                  <a:latin typeface="Poppins Medium Bold"/>
                  <a:ea typeface="Poppins Medium Bold"/>
                  <a:cs typeface="Poppins Medium Bold"/>
                  <a:sym typeface="Poppins Medium Bold"/>
                </a:rPr>
                <a:t>Identifying people with or without masks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AEA4"/>
        </a:solidFill>
        <a:effectLst/>
      </p:bgPr>
    </p:bg>
    <p:spTree>
      <p:nvGrpSpPr>
        <p:cNvPr id="1" name=""/>
        <p:cNvGrpSpPr/>
        <p:nvPr/>
      </p:nvGrpSpPr>
      <p:grpSpPr>
        <a:xfrm>
          <a:off x="0" y="0"/>
          <a:ext cx="0" cy="0"/>
          <a:chOff x="0" y="0"/>
          <a:chExt cx="0" cy="0"/>
        </a:xfrm>
      </p:grpSpPr>
      <p:sp>
        <p:nvSpPr>
          <p:cNvPr id="2" name="Freeform 2"/>
          <p:cNvSpPr/>
          <p:nvPr/>
        </p:nvSpPr>
        <p:spPr>
          <a:xfrm rot="2589892">
            <a:off x="10510849" y="2230791"/>
            <a:ext cx="7445439" cy="7445439"/>
          </a:xfrm>
          <a:custGeom>
            <a:avLst/>
            <a:gdLst/>
            <a:ahLst/>
            <a:cxnLst/>
            <a:rect l="l" t="t" r="r" b="b"/>
            <a:pathLst>
              <a:path w="7445439" h="7445439">
                <a:moveTo>
                  <a:pt x="0" y="0"/>
                </a:moveTo>
                <a:lnTo>
                  <a:pt x="7445439" y="0"/>
                </a:lnTo>
                <a:lnTo>
                  <a:pt x="7445439" y="7445440"/>
                </a:lnTo>
                <a:lnTo>
                  <a:pt x="0" y="7445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971177" y="1331397"/>
            <a:ext cx="4884874" cy="8955603"/>
          </a:xfrm>
          <a:custGeom>
            <a:avLst/>
            <a:gdLst/>
            <a:ahLst/>
            <a:cxnLst/>
            <a:rect l="l" t="t" r="r" b="b"/>
            <a:pathLst>
              <a:path w="4884874" h="8955603">
                <a:moveTo>
                  <a:pt x="0" y="0"/>
                </a:moveTo>
                <a:lnTo>
                  <a:pt x="4884875" y="0"/>
                </a:lnTo>
                <a:lnTo>
                  <a:pt x="4884875" y="8955603"/>
                </a:lnTo>
                <a:lnTo>
                  <a:pt x="0" y="8955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446682" y="1140595"/>
            <a:ext cx="10942477" cy="3354859"/>
            <a:chOff x="0" y="0"/>
            <a:chExt cx="14589970" cy="4473145"/>
          </a:xfrm>
        </p:grpSpPr>
        <p:sp>
          <p:nvSpPr>
            <p:cNvPr id="5" name="TextBox 5"/>
            <p:cNvSpPr txBox="1"/>
            <p:nvPr/>
          </p:nvSpPr>
          <p:spPr>
            <a:xfrm>
              <a:off x="0" y="723900"/>
              <a:ext cx="14589970" cy="846204"/>
            </a:xfrm>
            <a:prstGeom prst="rect">
              <a:avLst/>
            </a:prstGeom>
          </p:spPr>
          <p:txBody>
            <a:bodyPr lIns="0" tIns="0" rIns="0" bIns="0" rtlCol="0" anchor="t">
              <a:spAutoFit/>
            </a:bodyPr>
            <a:lstStyle/>
            <a:p>
              <a:pPr algn="l">
                <a:lnSpc>
                  <a:spcPts val="5040"/>
                </a:lnSpc>
              </a:pPr>
              <a:endParaRPr/>
            </a:p>
          </p:txBody>
        </p:sp>
        <p:sp>
          <p:nvSpPr>
            <p:cNvPr id="6" name="TextBox 6"/>
            <p:cNvSpPr txBox="1"/>
            <p:nvPr/>
          </p:nvSpPr>
          <p:spPr>
            <a:xfrm>
              <a:off x="0" y="2560572"/>
              <a:ext cx="12026502" cy="1912574"/>
            </a:xfrm>
            <a:prstGeom prst="rect">
              <a:avLst/>
            </a:prstGeom>
          </p:spPr>
          <p:txBody>
            <a:bodyPr lIns="0" tIns="0" rIns="0" bIns="0" rtlCol="0" anchor="t">
              <a:spAutoFit/>
            </a:bodyPr>
            <a:lstStyle/>
            <a:p>
              <a:pPr algn="l">
                <a:lnSpc>
                  <a:spcPts val="3840"/>
                </a:lnSpc>
              </a:pPr>
              <a:r>
                <a:rPr lang="en-US" sz="3200">
                  <a:solidFill>
                    <a:srgbClr val="FFFFFF"/>
                  </a:solidFill>
                  <a:latin typeface="Poppins Medium"/>
                  <a:ea typeface="Poppins Medium"/>
                  <a:cs typeface="Poppins Medium"/>
                  <a:sym typeface="Poppins Medium"/>
                </a:rPr>
                <a:t>1.</a:t>
              </a:r>
              <a:r>
                <a:rPr lang="en-US" sz="3200" b="1">
                  <a:solidFill>
                    <a:srgbClr val="FFFFFF"/>
                  </a:solidFill>
                  <a:latin typeface="Poppins Medium Bold"/>
                  <a:ea typeface="Poppins Medium Bold"/>
                  <a:cs typeface="Poppins Medium Bold"/>
                  <a:sym typeface="Poppins Medium Bold"/>
                </a:rPr>
                <a:t>Train CNN(convolutional neural network) and Keras only with N-95 masks. </a:t>
              </a:r>
            </a:p>
            <a:p>
              <a:pPr algn="l">
                <a:lnSpc>
                  <a:spcPts val="3840"/>
                </a:lnSpc>
              </a:pPr>
              <a:endParaRPr lang="en-US" sz="3200" b="1">
                <a:solidFill>
                  <a:srgbClr val="FFFFFF"/>
                </a:solidFill>
                <a:latin typeface="Poppins Medium Bold"/>
                <a:ea typeface="Poppins Medium Bold"/>
                <a:cs typeface="Poppins Medium Bold"/>
                <a:sym typeface="Poppins Medium Bold"/>
              </a:endParaRPr>
            </a:p>
          </p:txBody>
        </p:sp>
        <p:sp>
          <p:nvSpPr>
            <p:cNvPr id="7" name="TextBox 7"/>
            <p:cNvSpPr txBox="1"/>
            <p:nvPr/>
          </p:nvSpPr>
          <p:spPr>
            <a:xfrm>
              <a:off x="0" y="0"/>
              <a:ext cx="4283097" cy="723900"/>
            </a:xfrm>
            <a:prstGeom prst="rect">
              <a:avLst/>
            </a:prstGeom>
          </p:spPr>
          <p:txBody>
            <a:bodyPr lIns="0" tIns="0" rIns="0" bIns="0" rtlCol="0" anchor="t">
              <a:spAutoFit/>
            </a:bodyPr>
            <a:lstStyle/>
            <a:p>
              <a:pPr algn="l">
                <a:lnSpc>
                  <a:spcPts val="4320"/>
                </a:lnSpc>
                <a:spcBef>
                  <a:spcPct val="0"/>
                </a:spcBef>
              </a:pPr>
              <a:endParaRPr/>
            </a:p>
          </p:txBody>
        </p:sp>
      </p:grpSp>
      <p:sp>
        <p:nvSpPr>
          <p:cNvPr id="8" name="TextBox 8"/>
          <p:cNvSpPr txBox="1"/>
          <p:nvPr/>
        </p:nvSpPr>
        <p:spPr>
          <a:xfrm>
            <a:off x="3817296" y="1038225"/>
            <a:ext cx="8571864" cy="838200"/>
          </a:xfrm>
          <a:prstGeom prst="rect">
            <a:avLst/>
          </a:prstGeom>
        </p:spPr>
        <p:txBody>
          <a:bodyPr lIns="0" tIns="0" rIns="0" bIns="0" rtlCol="0" anchor="t">
            <a:spAutoFit/>
          </a:bodyPr>
          <a:lstStyle/>
          <a:p>
            <a:pPr algn="ctr">
              <a:lnSpc>
                <a:spcPts val="6696"/>
              </a:lnSpc>
              <a:spcBef>
                <a:spcPct val="0"/>
              </a:spcBef>
            </a:pPr>
            <a:r>
              <a:rPr lang="en-US" sz="5580" b="1">
                <a:solidFill>
                  <a:srgbClr val="000000"/>
                </a:solidFill>
                <a:latin typeface="Poppins Medium Bold"/>
                <a:ea typeface="Poppins Medium Bold"/>
                <a:cs typeface="Poppins Medium Bold"/>
                <a:sym typeface="Poppins Medium Bold"/>
              </a:rPr>
              <a:t>PROPOSED SYSTEM</a:t>
            </a:r>
          </a:p>
        </p:txBody>
      </p:sp>
      <p:grpSp>
        <p:nvGrpSpPr>
          <p:cNvPr id="9" name="Group 9"/>
          <p:cNvGrpSpPr/>
          <p:nvPr/>
        </p:nvGrpSpPr>
        <p:grpSpPr>
          <a:xfrm>
            <a:off x="1446682" y="2818025"/>
            <a:ext cx="10942477" cy="6270972"/>
            <a:chOff x="0" y="0"/>
            <a:chExt cx="14589970" cy="8361297"/>
          </a:xfrm>
        </p:grpSpPr>
        <p:sp>
          <p:nvSpPr>
            <p:cNvPr id="10" name="TextBox 10"/>
            <p:cNvSpPr txBox="1"/>
            <p:nvPr/>
          </p:nvSpPr>
          <p:spPr>
            <a:xfrm>
              <a:off x="0" y="723900"/>
              <a:ext cx="14589970" cy="846204"/>
            </a:xfrm>
            <a:prstGeom prst="rect">
              <a:avLst/>
            </a:prstGeom>
          </p:spPr>
          <p:txBody>
            <a:bodyPr lIns="0" tIns="0" rIns="0" bIns="0" rtlCol="0" anchor="t">
              <a:spAutoFit/>
            </a:bodyPr>
            <a:lstStyle/>
            <a:p>
              <a:pPr algn="l">
                <a:lnSpc>
                  <a:spcPts val="5040"/>
                </a:lnSpc>
              </a:pPr>
              <a:endParaRPr/>
            </a:p>
          </p:txBody>
        </p:sp>
        <p:sp>
          <p:nvSpPr>
            <p:cNvPr id="11" name="TextBox 11"/>
            <p:cNvSpPr txBox="1"/>
            <p:nvPr/>
          </p:nvSpPr>
          <p:spPr>
            <a:xfrm>
              <a:off x="0" y="2570097"/>
              <a:ext cx="12026502" cy="5791200"/>
            </a:xfrm>
            <a:prstGeom prst="rect">
              <a:avLst/>
            </a:prstGeom>
          </p:spPr>
          <p:txBody>
            <a:bodyPr lIns="0" tIns="0" rIns="0" bIns="0" rtlCol="0" anchor="t">
              <a:spAutoFit/>
            </a:bodyPr>
            <a:lstStyle/>
            <a:p>
              <a:pPr algn="l">
                <a:lnSpc>
                  <a:spcPts val="4320"/>
                </a:lnSpc>
              </a:pPr>
              <a:r>
                <a:rPr lang="en-US" sz="3600">
                  <a:solidFill>
                    <a:srgbClr val="FFFFFF"/>
                  </a:solidFill>
                  <a:latin typeface="Poppins Medium"/>
                  <a:ea typeface="Poppins Medium"/>
                  <a:cs typeface="Poppins Medium"/>
                  <a:sym typeface="Poppins Medium"/>
                </a:rPr>
                <a:t>2.Install IRIS scan in collaboration with Mask scan to recognize the person.(Nithya, Alice &amp; Lakshmi, C.. (2015). Iris recognition techniques: A Literature Survey. International Journal of Applied Engineering Research. 10. 32525-32546. )</a:t>
              </a:r>
            </a:p>
            <a:p>
              <a:pPr algn="l">
                <a:lnSpc>
                  <a:spcPts val="4320"/>
                </a:lnSpc>
              </a:pPr>
              <a:endParaRPr lang="en-US" sz="3600">
                <a:solidFill>
                  <a:srgbClr val="FFFFFF"/>
                </a:solidFill>
                <a:latin typeface="Poppins Medium"/>
                <a:ea typeface="Poppins Medium"/>
                <a:cs typeface="Poppins Medium"/>
                <a:sym typeface="Poppins Medium"/>
              </a:endParaRPr>
            </a:p>
          </p:txBody>
        </p:sp>
        <p:sp>
          <p:nvSpPr>
            <p:cNvPr id="12" name="TextBox 12"/>
            <p:cNvSpPr txBox="1"/>
            <p:nvPr/>
          </p:nvSpPr>
          <p:spPr>
            <a:xfrm>
              <a:off x="0" y="0"/>
              <a:ext cx="4283097" cy="723900"/>
            </a:xfrm>
            <a:prstGeom prst="rect">
              <a:avLst/>
            </a:prstGeom>
          </p:spPr>
          <p:txBody>
            <a:bodyPr lIns="0" tIns="0" rIns="0" bIns="0" rtlCol="0" anchor="t">
              <a:spAutoFit/>
            </a:bodyPr>
            <a:lstStyle/>
            <a:p>
              <a:pPr algn="l">
                <a:lnSpc>
                  <a:spcPts val="4320"/>
                </a:lnSpc>
                <a:spcBef>
                  <a:spcPct val="0"/>
                </a:spcBef>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3141</TotalTime>
  <Words>944</Words>
  <Application>Microsoft Macintosh PowerPoint</Application>
  <PresentationFormat>Custom</PresentationFormat>
  <Paragraphs>97</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Poppins Light Bold</vt:lpstr>
      <vt:lpstr>Arial</vt:lpstr>
      <vt:lpstr>Poppins Medium</vt:lpstr>
      <vt:lpstr>Poppins Medium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Masks:</dc:title>
  <cp:lastModifiedBy>Aakansha Bora</cp:lastModifiedBy>
  <cp:revision>3</cp:revision>
  <dcterms:created xsi:type="dcterms:W3CDTF">2006-08-16T00:00:00Z</dcterms:created>
  <dcterms:modified xsi:type="dcterms:W3CDTF">2024-12-01T05:31:53Z</dcterms:modified>
  <dc:identifier>DAGW2z5l9Pc</dc:identifier>
</cp:coreProperties>
</file>